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0" r:id="rId4"/>
    <p:sldId id="279" r:id="rId5"/>
    <p:sldId id="303" r:id="rId6"/>
    <p:sldId id="292" r:id="rId7"/>
    <p:sldId id="293" r:id="rId8"/>
    <p:sldId id="286" r:id="rId9"/>
    <p:sldId id="289" r:id="rId10"/>
    <p:sldId id="297" r:id="rId11"/>
    <p:sldId id="290" r:id="rId12"/>
    <p:sldId id="274" r:id="rId13"/>
    <p:sldId id="300" r:id="rId14"/>
    <p:sldId id="295" r:id="rId15"/>
    <p:sldId id="291" r:id="rId16"/>
    <p:sldId id="296" r:id="rId17"/>
    <p:sldId id="301" r:id="rId18"/>
    <p:sldId id="298" r:id="rId19"/>
    <p:sldId id="302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FF33"/>
    <a:srgbClr val="66FF33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964" autoAdjust="0"/>
  </p:normalViewPr>
  <p:slideViewPr>
    <p:cSldViewPr snapToGrid="0" showGuides="1">
      <p:cViewPr varScale="1">
        <p:scale>
          <a:sx n="62" d="100"/>
          <a:sy n="62" d="100"/>
        </p:scale>
        <p:origin x="9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2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7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65C-43FE-4C31-B228-6FD881861E2C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6D4B-45A2-481C-9C17-B0EBEB858C9D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5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4B0E-3D3D-4BF2-AF29-BD57CF83E890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4A28-9E72-4F99-83D6-65BB9E700E8F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42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78C-28E9-41E2-B571-52B1A7847D96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8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E78D-6094-4100-B7F8-7A5A7B6C0D0E}" type="datetime1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7529-6AFB-4E95-9033-786CC51E8273}" type="datetime1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8FCA-9E0A-4006-A803-F84D3722B104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301A-F78C-4D6E-8EBE-A35A00DFC7DC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E7D9-74AF-41EA-9504-FD0E0A7E6740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1F6C-8755-4FA3-9FEC-9D26D45CBC20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EFB8-9D0E-4EB9-B654-4AA5D3A0F836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2529-470E-4F1F-A768-560BB131FDC8}" type="datetime1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354-2535-4433-9B4A-E56E27946C9F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F36A-12E0-4FAB-81D2-55912722D05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5441-727D-4395-8BF5-1234C704BE4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2451-BFC0-4854-BA2B-1F807C10BD3E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123768-9C5C-4168-B022-50A213AE7FC0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4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jpeg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catalysisgroup.web.auth.g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kjpcyLk0s" TargetMode="External"/><Relationship Id="rId2" Type="http://schemas.openxmlformats.org/officeDocument/2006/relationships/hyperlink" Target="https://www.youtube.com/watch?v=Nug5CNYDpY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SInI1xHvh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000" dirty="0"/>
              <a:t>ΕΠΙΔΡΑΣΗ </a:t>
            </a:r>
            <a:r>
              <a:rPr lang="el-GR" sz="4000" dirty="0" smtClean="0"/>
              <a:t>ΤΗΣ ΘΕΡΜΟΚΡΑΣΙΑΣ </a:t>
            </a:r>
            <a:r>
              <a:rPr lang="el-GR" sz="4000" dirty="0"/>
              <a:t>ΣΤΗ </a:t>
            </a:r>
            <a:r>
              <a:rPr lang="el-GR" sz="4000" dirty="0" smtClean="0"/>
              <a:t>ΣΤΑΘΕΡΑ</a:t>
            </a:r>
            <a:r>
              <a:rPr lang="en-US" sz="4000" dirty="0" smtClean="0"/>
              <a:t> </a:t>
            </a:r>
            <a:r>
              <a:rPr lang="el-GR" sz="4000" dirty="0" smtClean="0"/>
              <a:t>ΤΑΧΥΤΗΤΑΣ ΑΝΤΙΔΡΑΣΗΣ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10775788" cy="861420"/>
          </a:xfrm>
        </p:spPr>
        <p:txBody>
          <a:bodyPr/>
          <a:lstStyle/>
          <a:p>
            <a:r>
              <a:rPr lang="el-GR" dirty="0" smtClean="0">
                <a:solidFill>
                  <a:srgbClr val="99CC00"/>
                </a:solidFill>
              </a:rPr>
              <a:t>Π</a:t>
            </a:r>
            <a:r>
              <a:rPr lang="el-GR" cap="none" dirty="0" smtClean="0">
                <a:solidFill>
                  <a:srgbClr val="99CC00"/>
                </a:solidFill>
              </a:rPr>
              <a:t>ροσδιορισμός της σταθεράς ταχύτητας της υδρόλυσης του οξικού αιθυλεστέρα</a:t>
            </a:r>
            <a:endParaRPr lang="en-US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Παρακολούθηση </a:t>
            </a:r>
            <a:r>
              <a:rPr lang="el-GR" sz="4000" dirty="0"/>
              <a:t>της κινητικής της υδρόλυσης του οξικού αιθυλεστέρα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418075"/>
            <a:ext cx="10540342" cy="466489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dirty="0"/>
              <a:t>Από τις </a:t>
            </a:r>
            <a:r>
              <a:rPr lang="el-GR" dirty="0" smtClean="0"/>
              <a:t>παραπάνω </a:t>
            </a:r>
            <a:r>
              <a:rPr lang="el-GR" dirty="0" smtClean="0"/>
              <a:t>εξισώσεις </a:t>
            </a:r>
            <a:r>
              <a:rPr lang="el-GR" dirty="0"/>
              <a:t>λ</a:t>
            </a:r>
            <a:r>
              <a:rPr lang="el-GR" dirty="0" smtClean="0"/>
              <a:t>αμβάνουμε:</a:t>
            </a:r>
          </a:p>
          <a:p>
            <a:pPr marL="0" indent="0" algn="ctr">
              <a:buNone/>
            </a:pPr>
            <a:r>
              <a:rPr lang="el-GR" dirty="0" smtClean="0"/>
              <a:t>(Εξ. 3)-(Εξ. 2) →</a:t>
            </a:r>
            <a:r>
              <a:rPr lang="el-GR" dirty="0"/>
              <a:t>	</a:t>
            </a:r>
            <a:r>
              <a:rPr lang="en-US" dirty="0">
                <a:solidFill>
                  <a:srgbClr val="99CC00"/>
                </a:solidFill>
              </a:rPr>
              <a:t>C</a:t>
            </a:r>
            <a:r>
              <a:rPr lang="el-GR" baseline="-25000" dirty="0">
                <a:solidFill>
                  <a:srgbClr val="99CC00"/>
                </a:solidFill>
              </a:rPr>
              <a:t>β</a:t>
            </a:r>
            <a:r>
              <a:rPr lang="el-GR" dirty="0">
                <a:solidFill>
                  <a:srgbClr val="99CC00"/>
                </a:solidFill>
              </a:rPr>
              <a:t>(</a:t>
            </a:r>
            <a:r>
              <a:rPr lang="en-US" dirty="0">
                <a:solidFill>
                  <a:srgbClr val="99CC00"/>
                </a:solidFill>
              </a:rPr>
              <a:t>V</a:t>
            </a:r>
            <a:r>
              <a:rPr lang="en-US" baseline="-25000" dirty="0">
                <a:solidFill>
                  <a:srgbClr val="99CC00"/>
                </a:solidFill>
                <a:sym typeface="Symbol" panose="05050102010706020507" pitchFamily="18" charset="2"/>
              </a:rPr>
              <a:t></a:t>
            </a:r>
            <a:r>
              <a:rPr lang="el-GR" dirty="0">
                <a:solidFill>
                  <a:srgbClr val="99CC00"/>
                </a:solidFill>
              </a:rPr>
              <a:t>-</a:t>
            </a:r>
            <a:r>
              <a:rPr lang="en-US" dirty="0" err="1">
                <a:solidFill>
                  <a:srgbClr val="99CC00"/>
                </a:solidFill>
              </a:rPr>
              <a:t>V</a:t>
            </a:r>
            <a:r>
              <a:rPr lang="en-US" baseline="-25000" dirty="0" err="1">
                <a:solidFill>
                  <a:srgbClr val="99CC00"/>
                </a:solidFill>
              </a:rPr>
              <a:t>t</a:t>
            </a:r>
            <a:r>
              <a:rPr lang="el-GR" dirty="0">
                <a:solidFill>
                  <a:srgbClr val="99CC00"/>
                </a:solidFill>
              </a:rPr>
              <a:t>)=</a:t>
            </a:r>
            <a:r>
              <a:rPr lang="en-US" dirty="0" err="1">
                <a:solidFill>
                  <a:srgbClr val="99CC00"/>
                </a:solidFill>
              </a:rPr>
              <a:t>C</a:t>
            </a:r>
            <a:r>
              <a:rPr lang="en-US" baseline="-25000" dirty="0" err="1">
                <a:solidFill>
                  <a:srgbClr val="99CC00"/>
                </a:solidFill>
              </a:rPr>
              <a:t>t</a:t>
            </a:r>
            <a:r>
              <a:rPr lang="en-US" dirty="0" err="1">
                <a:solidFill>
                  <a:srgbClr val="99CC00"/>
                </a:solidFill>
              </a:rPr>
              <a:t>V</a:t>
            </a:r>
            <a:r>
              <a:rPr lang="en-US" dirty="0">
                <a:solidFill>
                  <a:srgbClr val="99CC00"/>
                </a:solidFill>
              </a:rPr>
              <a:t> </a:t>
            </a:r>
            <a:endParaRPr lang="el-GR" dirty="0" smtClean="0">
              <a:solidFill>
                <a:srgbClr val="99CC00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dirty="0"/>
              <a:t>	 (Εξ. 3)-(Εξ. </a:t>
            </a:r>
            <a:r>
              <a:rPr lang="el-GR" dirty="0" smtClean="0"/>
              <a:t>1) </a:t>
            </a:r>
            <a:r>
              <a:rPr lang="el-GR" dirty="0"/>
              <a:t>→ </a:t>
            </a:r>
            <a:r>
              <a:rPr lang="en-US" dirty="0" smtClean="0">
                <a:solidFill>
                  <a:srgbClr val="99CC00"/>
                </a:solidFill>
              </a:rPr>
              <a:t>C</a:t>
            </a:r>
            <a:r>
              <a:rPr lang="el-GR" baseline="-25000" dirty="0">
                <a:solidFill>
                  <a:srgbClr val="99CC00"/>
                </a:solidFill>
              </a:rPr>
              <a:t>β</a:t>
            </a:r>
            <a:r>
              <a:rPr lang="el-GR" dirty="0">
                <a:solidFill>
                  <a:srgbClr val="99CC00"/>
                </a:solidFill>
              </a:rPr>
              <a:t>(</a:t>
            </a:r>
            <a:r>
              <a:rPr lang="en-US" dirty="0">
                <a:solidFill>
                  <a:srgbClr val="99CC00"/>
                </a:solidFill>
              </a:rPr>
              <a:t>V</a:t>
            </a:r>
            <a:r>
              <a:rPr lang="en-US" baseline="-25000" dirty="0">
                <a:solidFill>
                  <a:srgbClr val="99CC00"/>
                </a:solidFill>
                <a:sym typeface="Symbol" panose="05050102010706020507" pitchFamily="18" charset="2"/>
              </a:rPr>
              <a:t></a:t>
            </a:r>
            <a:r>
              <a:rPr lang="el-GR" dirty="0">
                <a:solidFill>
                  <a:srgbClr val="99CC00"/>
                </a:solidFill>
              </a:rPr>
              <a:t>-</a:t>
            </a:r>
            <a:r>
              <a:rPr lang="en-US" dirty="0">
                <a:solidFill>
                  <a:srgbClr val="99CC00"/>
                </a:solidFill>
              </a:rPr>
              <a:t>V</a:t>
            </a:r>
            <a:r>
              <a:rPr lang="el-GR" baseline="-25000" dirty="0">
                <a:solidFill>
                  <a:srgbClr val="99CC00"/>
                </a:solidFill>
              </a:rPr>
              <a:t>0</a:t>
            </a:r>
            <a:r>
              <a:rPr lang="el-GR" dirty="0">
                <a:solidFill>
                  <a:srgbClr val="99CC00"/>
                </a:solidFill>
              </a:rPr>
              <a:t>)=</a:t>
            </a:r>
            <a:r>
              <a:rPr lang="en-US" dirty="0">
                <a:solidFill>
                  <a:srgbClr val="99CC00"/>
                </a:solidFill>
              </a:rPr>
              <a:t>C</a:t>
            </a:r>
            <a:r>
              <a:rPr lang="el-GR" baseline="-25000" dirty="0">
                <a:solidFill>
                  <a:srgbClr val="99CC00"/>
                </a:solidFill>
              </a:rPr>
              <a:t>0</a:t>
            </a:r>
            <a:r>
              <a:rPr lang="en-US" dirty="0">
                <a:solidFill>
                  <a:srgbClr val="99CC00"/>
                </a:solidFill>
              </a:rPr>
              <a:t>V </a:t>
            </a:r>
            <a:endParaRPr lang="el-GR" dirty="0" smtClean="0">
              <a:solidFill>
                <a:srgbClr val="99CC00"/>
              </a:solidFill>
            </a:endParaRPr>
          </a:p>
          <a:p>
            <a:pPr>
              <a:spcBef>
                <a:spcPts val="1800"/>
              </a:spcBef>
            </a:pPr>
            <a:r>
              <a:rPr lang="el-GR" dirty="0" smtClean="0"/>
              <a:t>Διαιρώντας κατά μέλη τις τελευταίες εξισώσεις προκύπτει: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και τελικά: </a:t>
            </a:r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16011"/>
              </p:ext>
            </p:extLst>
          </p:nvPr>
        </p:nvGraphicFramePr>
        <p:xfrm>
          <a:off x="5426075" y="4699790"/>
          <a:ext cx="1574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3" imgW="1574640" imgH="850680" progId="Equation.DSMT4">
                  <p:embed/>
                </p:oleObj>
              </mc:Choice>
              <mc:Fallback>
                <p:oleObj name="Equation" r:id="rId3" imgW="15746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075" y="4699790"/>
                        <a:ext cx="1574800" cy="850900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554883"/>
              </p:ext>
            </p:extLst>
          </p:nvPr>
        </p:nvGraphicFramePr>
        <p:xfrm>
          <a:off x="3508375" y="5907420"/>
          <a:ext cx="1917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5" imgW="1917360" imgH="850680" progId="Equation.DSMT4">
                  <p:embed/>
                </p:oleObj>
              </mc:Choice>
              <mc:Fallback>
                <p:oleObj name="Equation" r:id="rId5" imgW="19173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8375" y="5907420"/>
                        <a:ext cx="19177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70178" y="6148204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διαμορφωμένη κινητική εξίσωση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7290" y="177303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Θεωρητικό Μέρος</a:t>
            </a:r>
            <a:endParaRPr lang="en-US" i="1" dirty="0">
              <a:solidFill>
                <a:srgbClr val="99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10</a:t>
            </a:fld>
            <a:r>
              <a:rPr lang="el-GR" sz="1800" dirty="0" smtClean="0"/>
              <a:t>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92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Παρακολούθηση της κινητικής της υδρόλυσης του οξικού αιθυλεστέρα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41" y="2486060"/>
            <a:ext cx="7811252" cy="362598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buSzPct val="100000"/>
              <a:buFont typeface="+mj-lt"/>
              <a:buAutoNum type="arabicPeriod"/>
            </a:pPr>
            <a:r>
              <a:rPr lang="el-GR" sz="1800" b="1" dirty="0">
                <a:solidFill>
                  <a:srgbClr val="99CC00"/>
                </a:solidFill>
              </a:rPr>
              <a:t>Παρασκευή - </a:t>
            </a:r>
            <a:r>
              <a:rPr lang="el-GR" sz="1800" b="1" dirty="0" err="1">
                <a:solidFill>
                  <a:srgbClr val="99CC00"/>
                </a:solidFill>
              </a:rPr>
              <a:t>θερμοστάτηση</a:t>
            </a:r>
            <a:r>
              <a:rPr lang="el-GR" sz="1800" b="1" dirty="0">
                <a:solidFill>
                  <a:srgbClr val="99CC00"/>
                </a:solidFill>
              </a:rPr>
              <a:t> διαλυμάτων</a:t>
            </a:r>
          </a:p>
          <a:p>
            <a:pPr lvl="1" algn="just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el-GR" sz="1600" dirty="0"/>
              <a:t>Παρασκευάζονται </a:t>
            </a:r>
            <a:r>
              <a:rPr lang="el-GR" sz="1600" dirty="0">
                <a:solidFill>
                  <a:srgbClr val="99CC00"/>
                </a:solidFill>
              </a:rPr>
              <a:t>4</a:t>
            </a:r>
            <a:r>
              <a:rPr lang="el-GR" sz="1600" dirty="0"/>
              <a:t> διαλύματα των </a:t>
            </a:r>
            <a:r>
              <a:rPr lang="el-GR" sz="1600" dirty="0">
                <a:solidFill>
                  <a:srgbClr val="99CC00"/>
                </a:solidFill>
              </a:rPr>
              <a:t>100 </a:t>
            </a:r>
            <a:r>
              <a:rPr lang="en-US" sz="1600" dirty="0">
                <a:solidFill>
                  <a:srgbClr val="99CC00"/>
                </a:solidFill>
              </a:rPr>
              <a:t>ml </a:t>
            </a:r>
            <a:r>
              <a:rPr lang="el-GR" sz="1600" dirty="0"/>
              <a:t>με συγκέντρωση </a:t>
            </a:r>
            <a:r>
              <a:rPr lang="el-GR" sz="1600" dirty="0">
                <a:solidFill>
                  <a:srgbClr val="99CC00"/>
                </a:solidFill>
              </a:rPr>
              <a:t>~0.3 Ν </a:t>
            </a:r>
            <a:r>
              <a:rPr lang="en-US" sz="1600" dirty="0" err="1">
                <a:solidFill>
                  <a:srgbClr val="99CC00"/>
                </a:solidFill>
              </a:rPr>
              <a:t>HCl</a:t>
            </a:r>
            <a:r>
              <a:rPr lang="en-US" sz="1600" dirty="0">
                <a:solidFill>
                  <a:srgbClr val="99CC00"/>
                </a:solidFill>
              </a:rPr>
              <a:t> </a:t>
            </a:r>
            <a:r>
              <a:rPr lang="el-GR" sz="1600" dirty="0"/>
              <a:t>σε κωνικές φιάλες και στην συνέχεια τοποθετούνται σε θερμοστάτες νερού στη θερμοκρασία του πειράματος </a:t>
            </a:r>
            <a:r>
              <a:rPr lang="el-GR" sz="1600" dirty="0">
                <a:solidFill>
                  <a:srgbClr val="99CC00"/>
                </a:solidFill>
              </a:rPr>
              <a:t>(</a:t>
            </a:r>
            <a:r>
              <a:rPr lang="el-GR" sz="1600" u="sng" dirty="0" smtClean="0">
                <a:solidFill>
                  <a:srgbClr val="99CC00"/>
                </a:solidFill>
              </a:rPr>
              <a:t>22</a:t>
            </a:r>
            <a:r>
              <a:rPr lang="el-GR" sz="1600" u="sng" baseline="30000" dirty="0" smtClean="0">
                <a:solidFill>
                  <a:srgbClr val="99CC00"/>
                </a:solidFill>
              </a:rPr>
              <a:t>ο</a:t>
            </a:r>
            <a:r>
              <a:rPr lang="en-US" sz="1600" u="sng" dirty="0">
                <a:solidFill>
                  <a:srgbClr val="99CC00"/>
                </a:solidFill>
              </a:rPr>
              <a:t>C</a:t>
            </a:r>
            <a:r>
              <a:rPr lang="el-GR" sz="1600" u="sng" dirty="0" smtClean="0">
                <a:solidFill>
                  <a:srgbClr val="99CC00"/>
                </a:solidFill>
              </a:rPr>
              <a:t>, 28</a:t>
            </a:r>
            <a:r>
              <a:rPr lang="el-GR" sz="1600" u="sng" baseline="30000" dirty="0" smtClean="0">
                <a:solidFill>
                  <a:srgbClr val="99CC00"/>
                </a:solidFill>
              </a:rPr>
              <a:t>ο</a:t>
            </a:r>
            <a:r>
              <a:rPr lang="en-US" sz="1600" u="sng" dirty="0">
                <a:solidFill>
                  <a:srgbClr val="99CC00"/>
                </a:solidFill>
              </a:rPr>
              <a:t>C</a:t>
            </a:r>
            <a:r>
              <a:rPr lang="el-GR" sz="1600" u="sng" dirty="0">
                <a:solidFill>
                  <a:srgbClr val="99CC00"/>
                </a:solidFill>
              </a:rPr>
              <a:t>, </a:t>
            </a:r>
            <a:r>
              <a:rPr lang="el-GR" sz="1600" u="sng" dirty="0" smtClean="0">
                <a:solidFill>
                  <a:srgbClr val="99CC00"/>
                </a:solidFill>
              </a:rPr>
              <a:t>37</a:t>
            </a:r>
            <a:r>
              <a:rPr lang="el-GR" sz="1600" u="sng" baseline="30000" dirty="0" smtClean="0">
                <a:solidFill>
                  <a:srgbClr val="99CC00"/>
                </a:solidFill>
              </a:rPr>
              <a:t>ο</a:t>
            </a:r>
            <a:r>
              <a:rPr lang="en-US" sz="1600" u="sng" dirty="0">
                <a:solidFill>
                  <a:srgbClr val="99CC00"/>
                </a:solidFill>
              </a:rPr>
              <a:t>C </a:t>
            </a:r>
            <a:r>
              <a:rPr lang="el-GR" sz="1600" u="sng" dirty="0">
                <a:solidFill>
                  <a:srgbClr val="99CC00"/>
                </a:solidFill>
              </a:rPr>
              <a:t>και </a:t>
            </a:r>
            <a:r>
              <a:rPr lang="el-GR" sz="1600" u="sng" dirty="0" smtClean="0">
                <a:solidFill>
                  <a:srgbClr val="99CC00"/>
                </a:solidFill>
              </a:rPr>
              <a:t>45</a:t>
            </a:r>
            <a:r>
              <a:rPr lang="el-GR" sz="1600" u="sng" baseline="30000" dirty="0" smtClean="0">
                <a:solidFill>
                  <a:srgbClr val="99CC00"/>
                </a:solidFill>
              </a:rPr>
              <a:t>ο</a:t>
            </a:r>
            <a:r>
              <a:rPr lang="en-US" sz="1600" u="sng" dirty="0">
                <a:solidFill>
                  <a:srgbClr val="99CC00"/>
                </a:solidFill>
              </a:rPr>
              <a:t>C</a:t>
            </a:r>
            <a:r>
              <a:rPr lang="el-GR" sz="1600" dirty="0">
                <a:solidFill>
                  <a:srgbClr val="99CC00"/>
                </a:solidFill>
              </a:rPr>
              <a:t>).</a:t>
            </a:r>
          </a:p>
          <a:p>
            <a:pPr lvl="1" algn="just">
              <a:lnSpc>
                <a:spcPct val="114000"/>
              </a:lnSpc>
              <a:buSzPct val="100000"/>
              <a:buFont typeface="Arial" panose="020B0604020202020204" pitchFamily="34" charset="0"/>
              <a:buChar char="•"/>
            </a:pPr>
            <a:r>
              <a:rPr lang="el-GR" sz="1600" u="sng" dirty="0"/>
              <a:t>Στους ίδιους θερμοστάτες </a:t>
            </a:r>
            <a:r>
              <a:rPr lang="el-GR" sz="1600" dirty="0"/>
              <a:t>τοποθετούνται κωνικές φιάλες με </a:t>
            </a:r>
            <a:r>
              <a:rPr lang="el-GR" sz="1600" dirty="0">
                <a:solidFill>
                  <a:srgbClr val="99CC00"/>
                </a:solidFill>
              </a:rPr>
              <a:t>~10-20 </a:t>
            </a:r>
            <a:r>
              <a:rPr lang="en-US" sz="1600" dirty="0">
                <a:solidFill>
                  <a:srgbClr val="99CC00"/>
                </a:solidFill>
              </a:rPr>
              <a:t>ml</a:t>
            </a:r>
            <a:r>
              <a:rPr lang="el-GR" sz="1600" dirty="0">
                <a:solidFill>
                  <a:srgbClr val="99CC00"/>
                </a:solidFill>
              </a:rPr>
              <a:t> </a:t>
            </a:r>
            <a:r>
              <a:rPr lang="el-GR" sz="1600" dirty="0" smtClean="0">
                <a:solidFill>
                  <a:srgbClr val="99CC00"/>
                </a:solidFill>
              </a:rPr>
              <a:t>οξικού </a:t>
            </a:r>
            <a:r>
              <a:rPr lang="el-GR" sz="1600" dirty="0">
                <a:solidFill>
                  <a:srgbClr val="99CC00"/>
                </a:solidFill>
              </a:rPr>
              <a:t>αιθυλεστέρα  </a:t>
            </a:r>
            <a:r>
              <a:rPr lang="el-GR" sz="1600" dirty="0"/>
              <a:t>έτσι ώστε να αποκτήσουν την θερμοκρασία του </a:t>
            </a:r>
            <a:r>
              <a:rPr lang="el-GR" sz="1600" dirty="0" smtClean="0"/>
              <a:t>πειράματος.</a:t>
            </a:r>
            <a:endParaRPr lang="el-GR" sz="1600" dirty="0"/>
          </a:p>
          <a:p>
            <a:pPr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l-GR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7290" y="185324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Πειραματικό Μέρος</a:t>
            </a:r>
            <a:endParaRPr lang="en-US" i="1" dirty="0">
              <a:solidFill>
                <a:srgbClr val="99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6054" y="6144980"/>
            <a:ext cx="3150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Θερμοστατούμενο υδρόλουτρο του Εργαστηρίου Φυσικής Χημείας του Τμήματος Χημείας, ΑΠΘ</a:t>
            </a:r>
            <a:endParaRPr lang="el-GR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83" y="2398698"/>
            <a:ext cx="2698833" cy="44694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11</a:t>
            </a:fld>
            <a:r>
              <a:rPr lang="el-GR" sz="1800" dirty="0" smtClean="0"/>
              <a:t>/18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7542" y="4799311"/>
            <a:ext cx="7811252" cy="3674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14000"/>
              </a:lnSpc>
              <a:buSzPct val="100000"/>
              <a:buFont typeface="+mj-lt"/>
              <a:buAutoNum type="arabicPeriod" startAt="2"/>
            </a:pPr>
            <a:r>
              <a:rPr lang="el-GR" sz="1800" b="1" dirty="0" smtClean="0">
                <a:solidFill>
                  <a:srgbClr val="99CC00"/>
                </a:solidFill>
              </a:rPr>
              <a:t>Έναρξη αντίδρασης</a:t>
            </a:r>
          </a:p>
          <a:p>
            <a:pPr marL="357188" indent="0" algn="just">
              <a:lnSpc>
                <a:spcPct val="114000"/>
              </a:lnSpc>
              <a:spcBef>
                <a:spcPts val="0"/>
              </a:spcBef>
              <a:buFont typeface="Wingdings 3" charset="2"/>
              <a:buNone/>
            </a:pPr>
            <a:r>
              <a:rPr lang="el-GR" sz="1600" dirty="0" smtClean="0"/>
              <a:t>Μεταφέρονται με σιφώνιο πλήρωσης </a:t>
            </a:r>
            <a:r>
              <a:rPr lang="el-GR" sz="1600" dirty="0" smtClean="0">
                <a:solidFill>
                  <a:srgbClr val="99CC00"/>
                </a:solidFill>
              </a:rPr>
              <a:t>5 </a:t>
            </a:r>
            <a:r>
              <a:rPr lang="en-US" sz="1600" dirty="0" smtClean="0">
                <a:solidFill>
                  <a:srgbClr val="99CC00"/>
                </a:solidFill>
              </a:rPr>
              <a:t>ml</a:t>
            </a:r>
            <a:r>
              <a:rPr lang="el-GR" sz="1600" dirty="0" smtClean="0">
                <a:solidFill>
                  <a:srgbClr val="99CC00"/>
                </a:solidFill>
              </a:rPr>
              <a:t> </a:t>
            </a:r>
            <a:r>
              <a:rPr lang="el-GR" sz="1600" dirty="0" smtClean="0"/>
              <a:t>οξικού αιθυλεστέρα στην αντίστοιχη (δηλ. με ίδια θερμοκρασία) κωνική φιάλη με τα </a:t>
            </a:r>
            <a:r>
              <a:rPr lang="el-GR" sz="1600" dirty="0" smtClean="0">
                <a:solidFill>
                  <a:srgbClr val="99CC00"/>
                </a:solidFill>
              </a:rPr>
              <a:t>100 </a:t>
            </a:r>
            <a:r>
              <a:rPr lang="en-US" sz="1600" dirty="0" smtClean="0">
                <a:solidFill>
                  <a:srgbClr val="99CC00"/>
                </a:solidFill>
              </a:rPr>
              <a:t>ml </a:t>
            </a:r>
            <a:r>
              <a:rPr lang="en-US" sz="1600" dirty="0" err="1" smtClean="0">
                <a:solidFill>
                  <a:srgbClr val="99CC00"/>
                </a:solidFill>
              </a:rPr>
              <a:t>HC</a:t>
            </a:r>
            <a:r>
              <a:rPr lang="en-US" sz="1600" b="1" dirty="0" err="1" smtClean="0"/>
              <a:t>l</a:t>
            </a:r>
            <a:r>
              <a:rPr lang="el-GR" sz="1600" dirty="0" smtClean="0"/>
              <a:t> (έναρξη αντίδρασης, </a:t>
            </a:r>
            <a:r>
              <a:rPr lang="en-US" sz="1600" dirty="0" smtClean="0">
                <a:solidFill>
                  <a:srgbClr val="99CC00"/>
                </a:solidFill>
              </a:rPr>
              <a:t>t</a:t>
            </a:r>
            <a:r>
              <a:rPr lang="el-GR" sz="1600" dirty="0" smtClean="0">
                <a:solidFill>
                  <a:srgbClr val="99CC00"/>
                </a:solidFill>
              </a:rPr>
              <a:t>=0</a:t>
            </a:r>
            <a:r>
              <a:rPr lang="el-GR" sz="1600" dirty="0" smtClean="0"/>
              <a:t>) και αναδεύουμε έντονα για 15-20 </a:t>
            </a:r>
            <a:r>
              <a:rPr lang="en-US" sz="1600" dirty="0" smtClean="0"/>
              <a:t>s</a:t>
            </a:r>
            <a:r>
              <a:rPr lang="el-GR" sz="1600" dirty="0" smtClean="0"/>
              <a:t>.</a:t>
            </a:r>
          </a:p>
          <a:p>
            <a:pPr marL="357188" indent="0" algn="just">
              <a:lnSpc>
                <a:spcPct val="114000"/>
              </a:lnSpc>
              <a:spcBef>
                <a:spcPts val="0"/>
              </a:spcBef>
              <a:buFont typeface="Wingdings 3" charset="2"/>
              <a:buNone/>
            </a:pPr>
            <a:endParaRPr lang="el-GR" sz="1600" dirty="0" smtClean="0"/>
          </a:p>
          <a:p>
            <a:pPr algn="just">
              <a:lnSpc>
                <a:spcPct val="114000"/>
              </a:lnSpc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1645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Παρακολούθηση της κινητικής της υδρόλυσης του οξικού αιθυλεστέρα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01" y="2630432"/>
            <a:ext cx="11247309" cy="40755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el-GR" sz="1800" b="1" dirty="0" smtClean="0">
                <a:solidFill>
                  <a:srgbClr val="99CC00"/>
                </a:solidFill>
              </a:rPr>
              <a:t>     3. Παρακολούθηση </a:t>
            </a:r>
            <a:r>
              <a:rPr lang="el-GR" sz="1800" b="1" dirty="0">
                <a:solidFill>
                  <a:srgbClr val="99CC00"/>
                </a:solidFill>
              </a:rPr>
              <a:t>της αντίδρασης </a:t>
            </a:r>
            <a:r>
              <a:rPr lang="el-GR" sz="1800" b="1" dirty="0" smtClean="0">
                <a:solidFill>
                  <a:srgbClr val="99CC00"/>
                </a:solidFill>
              </a:rPr>
              <a:t>– Τιτλοδότηση (</a:t>
            </a:r>
            <a:r>
              <a:rPr lang="en-US" sz="1800" b="1" dirty="0" err="1" smtClean="0">
                <a:solidFill>
                  <a:srgbClr val="99CC00"/>
                </a:solidFill>
              </a:rPr>
              <a:t>V</a:t>
            </a:r>
            <a:r>
              <a:rPr lang="en-US" sz="1800" b="1" baseline="-25000" dirty="0" err="1" smtClean="0">
                <a:solidFill>
                  <a:srgbClr val="99CC00"/>
                </a:solidFill>
              </a:rPr>
              <a:t>t</a:t>
            </a:r>
            <a:r>
              <a:rPr lang="el-GR" sz="1800" b="1" dirty="0" smtClean="0">
                <a:solidFill>
                  <a:srgbClr val="99CC00"/>
                </a:solidFill>
              </a:rPr>
              <a:t>)</a:t>
            </a:r>
            <a:endParaRPr lang="el-GR" sz="1800" b="1" dirty="0">
              <a:solidFill>
                <a:srgbClr val="99CC00"/>
              </a:solidFill>
            </a:endParaRPr>
          </a:p>
          <a:p>
            <a:pPr marL="357188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l-GR" sz="1600" dirty="0"/>
              <a:t>Σε ορισμένα χρονικά διαστήματα από την έναρξη της αντίδρασης (5 </a:t>
            </a:r>
            <a:r>
              <a:rPr lang="en-US" sz="1600" dirty="0"/>
              <a:t>min</a:t>
            </a:r>
            <a:r>
              <a:rPr lang="el-GR" sz="1600" dirty="0"/>
              <a:t>, 10 </a:t>
            </a:r>
            <a:r>
              <a:rPr lang="en-US" sz="1600" dirty="0"/>
              <a:t>min</a:t>
            </a:r>
            <a:r>
              <a:rPr lang="el-GR" sz="1600" dirty="0"/>
              <a:t>, 15 </a:t>
            </a:r>
            <a:r>
              <a:rPr lang="en-US" sz="1600" dirty="0"/>
              <a:t>min</a:t>
            </a:r>
            <a:r>
              <a:rPr lang="el-GR" sz="1600" dirty="0"/>
              <a:t>, 20 </a:t>
            </a:r>
            <a:r>
              <a:rPr lang="en-US" sz="1600" dirty="0"/>
              <a:t>min</a:t>
            </a:r>
            <a:r>
              <a:rPr lang="el-GR" sz="1600" dirty="0"/>
              <a:t>, 25 </a:t>
            </a:r>
            <a:r>
              <a:rPr lang="en-US" sz="1600" dirty="0"/>
              <a:t>min</a:t>
            </a:r>
            <a:r>
              <a:rPr lang="el-GR" sz="1600" dirty="0"/>
              <a:t>, 30 </a:t>
            </a:r>
            <a:r>
              <a:rPr lang="en-US" sz="1600" dirty="0"/>
              <a:t>min</a:t>
            </a:r>
            <a:r>
              <a:rPr lang="el-GR" sz="1600" dirty="0"/>
              <a:t>, 35 </a:t>
            </a:r>
            <a:r>
              <a:rPr lang="en-US" sz="1600" dirty="0"/>
              <a:t>min </a:t>
            </a:r>
            <a:r>
              <a:rPr lang="el-GR" sz="1600" dirty="0"/>
              <a:t>και 40 </a:t>
            </a:r>
            <a:r>
              <a:rPr lang="en-US" sz="1600" dirty="0"/>
              <a:t>min</a:t>
            </a:r>
            <a:r>
              <a:rPr lang="el-GR" sz="1600" dirty="0"/>
              <a:t>) μεταφέρουμε </a:t>
            </a:r>
            <a:r>
              <a:rPr lang="el-GR" sz="1600" dirty="0">
                <a:solidFill>
                  <a:srgbClr val="99CC00"/>
                </a:solidFill>
              </a:rPr>
              <a:t>5  </a:t>
            </a:r>
            <a:r>
              <a:rPr lang="en-US" sz="1600" dirty="0">
                <a:solidFill>
                  <a:srgbClr val="99CC00"/>
                </a:solidFill>
              </a:rPr>
              <a:t>ml </a:t>
            </a:r>
            <a:r>
              <a:rPr lang="el-GR" sz="1600" dirty="0"/>
              <a:t>από το παραπάνω αντιδρών μίγμα (οξικός </a:t>
            </a:r>
            <a:r>
              <a:rPr lang="el-GR" sz="1600" dirty="0" err="1"/>
              <a:t>αιθυλεστέρας</a:t>
            </a:r>
            <a:r>
              <a:rPr lang="el-GR" sz="1600" dirty="0"/>
              <a:t> + </a:t>
            </a:r>
            <a:r>
              <a:rPr lang="en-US" sz="1600" dirty="0" err="1"/>
              <a:t>HCl</a:t>
            </a:r>
            <a:r>
              <a:rPr lang="el-GR" sz="1600" dirty="0"/>
              <a:t>) σε κωνική φιάλη που περιέχει περίπου </a:t>
            </a:r>
            <a:r>
              <a:rPr lang="el-GR" sz="1600" dirty="0" smtClean="0">
                <a:solidFill>
                  <a:srgbClr val="99CC00"/>
                </a:solidFill>
              </a:rPr>
              <a:t>~100 </a:t>
            </a:r>
            <a:r>
              <a:rPr lang="en-US" sz="1600" dirty="0">
                <a:solidFill>
                  <a:srgbClr val="99CC00"/>
                </a:solidFill>
              </a:rPr>
              <a:t>ml </a:t>
            </a:r>
            <a:r>
              <a:rPr lang="el-GR" sz="1600" dirty="0">
                <a:solidFill>
                  <a:srgbClr val="99CC00"/>
                </a:solidFill>
              </a:rPr>
              <a:t>νερό </a:t>
            </a:r>
            <a:r>
              <a:rPr lang="el-GR" sz="1600" dirty="0"/>
              <a:t>(προκειμένου να αραιωθεί και να σταματήσει η αντίδραση) και </a:t>
            </a:r>
            <a:r>
              <a:rPr lang="el-GR" sz="1600" dirty="0" err="1"/>
              <a:t>ογκομετρούμε</a:t>
            </a:r>
            <a:r>
              <a:rPr lang="el-GR" sz="1600" dirty="0"/>
              <a:t> με διάλυμα </a:t>
            </a:r>
            <a:r>
              <a:rPr lang="el-GR" sz="1600" dirty="0">
                <a:solidFill>
                  <a:srgbClr val="99CC00"/>
                </a:solidFill>
              </a:rPr>
              <a:t>0.1 Μ </a:t>
            </a:r>
            <a:r>
              <a:rPr lang="en-US" sz="1600" dirty="0" err="1">
                <a:solidFill>
                  <a:srgbClr val="99CC00"/>
                </a:solidFill>
              </a:rPr>
              <a:t>NaOH</a:t>
            </a:r>
            <a:r>
              <a:rPr lang="en-US" sz="1600" dirty="0">
                <a:solidFill>
                  <a:srgbClr val="99CC00"/>
                </a:solidFill>
              </a:rPr>
              <a:t> </a:t>
            </a:r>
            <a:r>
              <a:rPr lang="el-GR" sz="1600" dirty="0"/>
              <a:t>και δείκτη </a:t>
            </a:r>
            <a:r>
              <a:rPr lang="el-GR" sz="1600" dirty="0" err="1">
                <a:solidFill>
                  <a:srgbClr val="99CC00"/>
                </a:solidFill>
              </a:rPr>
              <a:t>φαινολοφθαλεΐνη</a:t>
            </a:r>
            <a:r>
              <a:rPr lang="el-GR" sz="1600" dirty="0"/>
              <a:t>. Η ποσότητα του </a:t>
            </a:r>
            <a:r>
              <a:rPr lang="en-US" sz="1600" dirty="0" err="1"/>
              <a:t>NaOH</a:t>
            </a:r>
            <a:r>
              <a:rPr lang="en-US" sz="1600" dirty="0"/>
              <a:t> </a:t>
            </a:r>
            <a:r>
              <a:rPr lang="el-GR" sz="1600" dirty="0"/>
              <a:t>αντιστοιχεί στο </a:t>
            </a:r>
            <a:r>
              <a:rPr lang="en-US" sz="1600" dirty="0" err="1">
                <a:solidFill>
                  <a:srgbClr val="99CC00"/>
                </a:solidFill>
              </a:rPr>
              <a:t>V</a:t>
            </a:r>
            <a:r>
              <a:rPr lang="en-US" sz="1600" baseline="-25000" dirty="0" err="1">
                <a:solidFill>
                  <a:srgbClr val="99CC00"/>
                </a:solidFill>
              </a:rPr>
              <a:t>t</a:t>
            </a:r>
            <a:r>
              <a:rPr lang="el-GR" sz="1600" dirty="0"/>
              <a:t>.</a:t>
            </a:r>
          </a:p>
          <a:p>
            <a:pPr algn="just">
              <a:lnSpc>
                <a:spcPct val="114000"/>
              </a:lnSpc>
            </a:pPr>
            <a:endParaRPr lang="el-GR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7290" y="185324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Πειραματικό Μέρος</a:t>
            </a:r>
            <a:endParaRPr lang="en-US" i="1" dirty="0">
              <a:solidFill>
                <a:srgbClr val="99CC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7" y="4294911"/>
            <a:ext cx="5057729" cy="24575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12</a:t>
            </a:fld>
            <a:r>
              <a:rPr lang="el-GR" sz="1800" dirty="0" smtClean="0"/>
              <a:t>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0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Παρακολούθηση της κινητικής της υδρόλυσης του οξικού αιθυλεστέρα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73" y="2470011"/>
            <a:ext cx="8746538" cy="373080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4000"/>
              </a:lnSpc>
              <a:buNone/>
            </a:pPr>
            <a:r>
              <a:rPr lang="el-GR" sz="1800" b="1" dirty="0" smtClean="0">
                <a:solidFill>
                  <a:srgbClr val="99CC00"/>
                </a:solidFill>
              </a:rPr>
              <a:t>4. Ολοκλήρωση </a:t>
            </a:r>
            <a:r>
              <a:rPr lang="el-GR" sz="1800" b="1" dirty="0">
                <a:solidFill>
                  <a:srgbClr val="99CC00"/>
                </a:solidFill>
              </a:rPr>
              <a:t>της </a:t>
            </a:r>
            <a:r>
              <a:rPr lang="el-GR" sz="1800" b="1" dirty="0" smtClean="0">
                <a:solidFill>
                  <a:srgbClr val="99CC00"/>
                </a:solidFill>
              </a:rPr>
              <a:t>αντίδρασης (</a:t>
            </a:r>
            <a:r>
              <a:rPr lang="en-US" sz="1800" b="1" dirty="0" smtClean="0">
                <a:solidFill>
                  <a:srgbClr val="99CC00"/>
                </a:solidFill>
              </a:rPr>
              <a:t>V</a:t>
            </a:r>
            <a:r>
              <a:rPr lang="en-US" sz="1800" b="1" baseline="-25000" dirty="0" smtClean="0">
                <a:solidFill>
                  <a:srgbClr val="99CC00"/>
                </a:solidFill>
              </a:rPr>
              <a:t>∞</a:t>
            </a:r>
            <a:r>
              <a:rPr lang="en-US" sz="1800" b="1" dirty="0" smtClean="0">
                <a:solidFill>
                  <a:srgbClr val="99CC00"/>
                </a:solidFill>
              </a:rPr>
              <a:t>)</a:t>
            </a:r>
            <a:endParaRPr lang="el-GR" sz="1800" b="1" dirty="0">
              <a:solidFill>
                <a:srgbClr val="99CC00"/>
              </a:solidFill>
            </a:endParaRPr>
          </a:p>
          <a:p>
            <a:pPr marL="358775" indent="0" algn="just">
              <a:lnSpc>
                <a:spcPct val="124000"/>
              </a:lnSpc>
              <a:buNone/>
            </a:pPr>
            <a:r>
              <a:rPr lang="el-GR" sz="1700" dirty="0"/>
              <a:t>Προκειμένου να επιταχύνουμε την αντίδραση και να φτάσει στο τέλος της, μετά τα </a:t>
            </a:r>
            <a:r>
              <a:rPr lang="el-GR" sz="1700" b="1" dirty="0"/>
              <a:t>40 </a:t>
            </a:r>
            <a:r>
              <a:rPr lang="en-US" sz="1700" b="1" dirty="0"/>
              <a:t>min</a:t>
            </a:r>
            <a:r>
              <a:rPr lang="el-GR" sz="1700" b="1" dirty="0"/>
              <a:t> </a:t>
            </a:r>
            <a:r>
              <a:rPr lang="el-GR" sz="1700" dirty="0"/>
              <a:t>μεταφέρουμε την κωνική φιάλη με το αντιδρών μίγμα σε </a:t>
            </a:r>
            <a:r>
              <a:rPr lang="el-GR" sz="1700" dirty="0" err="1"/>
              <a:t>υδρόλουτρο</a:t>
            </a:r>
            <a:r>
              <a:rPr lang="el-GR" sz="1700" dirty="0"/>
              <a:t> θερμοκρασίας </a:t>
            </a:r>
            <a:r>
              <a:rPr lang="el-GR" sz="1700" b="1" dirty="0"/>
              <a:t>60-65</a:t>
            </a:r>
            <a:r>
              <a:rPr lang="el-GR" sz="1700" b="1" baseline="30000" dirty="0"/>
              <a:t>ο</a:t>
            </a:r>
            <a:r>
              <a:rPr lang="en-US" sz="1700" b="1" dirty="0"/>
              <a:t>C</a:t>
            </a:r>
            <a:r>
              <a:rPr lang="el-GR" sz="1700" dirty="0"/>
              <a:t> για 15 </a:t>
            </a:r>
            <a:r>
              <a:rPr lang="en-US" sz="1700" dirty="0"/>
              <a:t>min</a:t>
            </a:r>
            <a:r>
              <a:rPr lang="el-GR" sz="1700" dirty="0"/>
              <a:t> και στην συνέχεια επανατοποθετείται στο θερμοστάτη για να αποκτήσει την θερμοκρασία του πειράματος. Όπως και πριν, </a:t>
            </a:r>
            <a:r>
              <a:rPr lang="el-GR" sz="1700" dirty="0" err="1"/>
              <a:t>ογκομετρούμε</a:t>
            </a:r>
            <a:r>
              <a:rPr lang="el-GR" sz="1700" dirty="0"/>
              <a:t> δείγμα 5 </a:t>
            </a:r>
            <a:r>
              <a:rPr lang="en-US" sz="1700" dirty="0"/>
              <a:t>ml</a:t>
            </a:r>
            <a:r>
              <a:rPr lang="el-GR" sz="1700" dirty="0"/>
              <a:t> με 0.1 Μ </a:t>
            </a:r>
            <a:r>
              <a:rPr lang="en-US" sz="1700" dirty="0" err="1"/>
              <a:t>NaOH</a:t>
            </a:r>
            <a:r>
              <a:rPr lang="el-GR" sz="1700" dirty="0"/>
              <a:t> και δείκτη </a:t>
            </a:r>
            <a:r>
              <a:rPr lang="el-GR" sz="1700" dirty="0" err="1"/>
              <a:t>φαινολοφθαλεΐνη</a:t>
            </a:r>
            <a:r>
              <a:rPr lang="el-GR" sz="1700" dirty="0"/>
              <a:t>. Η ποσότητα του </a:t>
            </a:r>
            <a:r>
              <a:rPr lang="en-US" sz="1700" dirty="0" err="1"/>
              <a:t>NaOH</a:t>
            </a:r>
            <a:r>
              <a:rPr lang="el-GR" sz="1700" dirty="0"/>
              <a:t> αντιστοιχεί στο </a:t>
            </a:r>
            <a:r>
              <a:rPr lang="en-US" sz="1700" b="1" dirty="0"/>
              <a:t>V</a:t>
            </a:r>
            <a:r>
              <a:rPr lang="en-US" sz="1700" b="1" baseline="-25000" dirty="0">
                <a:sym typeface="Symbol" panose="05050102010706020507" pitchFamily="18" charset="2"/>
              </a:rPr>
              <a:t></a:t>
            </a:r>
            <a:r>
              <a:rPr lang="el-GR" sz="1700" dirty="0" smtClean="0"/>
              <a:t>.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el-GR" sz="1800" b="1" dirty="0" smtClean="0">
                <a:solidFill>
                  <a:srgbClr val="99CC00"/>
                </a:solidFill>
              </a:rPr>
              <a:t>5. Εύρεση αρχικού όγκου </a:t>
            </a:r>
            <a:r>
              <a:rPr lang="en-US" sz="1800" b="1" dirty="0" smtClean="0">
                <a:solidFill>
                  <a:srgbClr val="99CC00"/>
                </a:solidFill>
              </a:rPr>
              <a:t>(V</a:t>
            </a:r>
            <a:r>
              <a:rPr lang="el-GR" sz="1800" b="1" baseline="-25000" dirty="0" smtClean="0">
                <a:solidFill>
                  <a:srgbClr val="99CC00"/>
                </a:solidFill>
              </a:rPr>
              <a:t>0</a:t>
            </a:r>
            <a:r>
              <a:rPr lang="en-US" sz="1800" b="1" dirty="0" smtClean="0">
                <a:solidFill>
                  <a:srgbClr val="99CC00"/>
                </a:solidFill>
              </a:rPr>
              <a:t>)</a:t>
            </a:r>
            <a:endParaRPr lang="el-GR" sz="1800" b="1" dirty="0" smtClean="0">
              <a:solidFill>
                <a:srgbClr val="99CC00"/>
              </a:solidFill>
            </a:endParaRPr>
          </a:p>
          <a:p>
            <a:pPr marL="357188" indent="0" algn="just">
              <a:lnSpc>
                <a:spcPct val="124000"/>
              </a:lnSpc>
              <a:spcBef>
                <a:spcPts val="0"/>
              </a:spcBef>
              <a:buNone/>
            </a:pPr>
            <a:r>
              <a:rPr lang="el-GR" sz="1700" dirty="0" smtClean="0"/>
              <a:t>Προκειμένου να βρούμε την ποσότητα της βάσης που αντιστοιχεί σε χρόνο </a:t>
            </a:r>
            <a:r>
              <a:rPr lang="en-US" sz="1700" dirty="0" smtClean="0"/>
              <a:t>t</a:t>
            </a:r>
            <a:r>
              <a:rPr lang="el-GR" sz="1700" dirty="0" smtClean="0"/>
              <a:t>=0, </a:t>
            </a:r>
            <a:r>
              <a:rPr lang="en-US" sz="1700" b="1" dirty="0" smtClean="0"/>
              <a:t>V</a:t>
            </a:r>
            <a:r>
              <a:rPr lang="el-GR" sz="1700" b="1" baseline="-25000" dirty="0" smtClean="0"/>
              <a:t>0</a:t>
            </a:r>
            <a:r>
              <a:rPr lang="el-GR" sz="1700" dirty="0" smtClean="0"/>
              <a:t>, μεταφέρουμε </a:t>
            </a:r>
            <a:r>
              <a:rPr lang="el-GR" sz="1700" b="1" dirty="0" smtClean="0"/>
              <a:t>5 </a:t>
            </a:r>
            <a:r>
              <a:rPr lang="en-US" sz="1700" b="1" dirty="0" smtClean="0"/>
              <a:t>ml</a:t>
            </a:r>
            <a:r>
              <a:rPr lang="en-US" sz="1700" dirty="0" smtClean="0"/>
              <a:t> </a:t>
            </a:r>
            <a:r>
              <a:rPr lang="el-GR" sz="1700" dirty="0" smtClean="0"/>
              <a:t>διαλύματος </a:t>
            </a:r>
            <a:r>
              <a:rPr lang="el-GR" sz="1700" b="1" dirty="0" smtClean="0"/>
              <a:t>~0.3 Ν </a:t>
            </a:r>
            <a:r>
              <a:rPr lang="en-US" sz="1700" b="1" dirty="0" err="1" smtClean="0"/>
              <a:t>HCl</a:t>
            </a:r>
            <a:r>
              <a:rPr lang="el-GR" sz="1700" b="1" dirty="0" smtClean="0"/>
              <a:t> </a:t>
            </a:r>
            <a:r>
              <a:rPr lang="el-GR" sz="1700" dirty="0" smtClean="0"/>
              <a:t>σε κωνική φιάλη, αραιώνουμε με νερό και ογκομετρούμε όπως στα προηγούμενα στάδια.</a:t>
            </a:r>
            <a:endParaRPr lang="el-GR" sz="1700" dirty="0"/>
          </a:p>
        </p:txBody>
      </p:sp>
      <p:sp>
        <p:nvSpPr>
          <p:cNvPr id="4" name="Rectangle 3"/>
          <p:cNvSpPr/>
          <p:nvPr/>
        </p:nvSpPr>
        <p:spPr>
          <a:xfrm>
            <a:off x="1103312" y="6216855"/>
            <a:ext cx="10270932" cy="46166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spc="-1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παραπάνω διαδικασία επαναλαμβάνεται για όλες τις </a:t>
            </a:r>
            <a:r>
              <a:rPr lang="el-GR" sz="2400" spc="-1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θερμοκρασίες! 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7290" y="185324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Πειραματικό Μέρος</a:t>
            </a:r>
            <a:endParaRPr lang="en-US" i="1" dirty="0">
              <a:solidFill>
                <a:srgbClr val="99CC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727" y="2903621"/>
            <a:ext cx="2178227" cy="3075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13</a:t>
            </a:fld>
            <a:r>
              <a:rPr lang="el-GR" sz="1800" dirty="0" smtClean="0"/>
              <a:t>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8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Παρακολούθηση της κινητικής της υδρόλυσης του οξικού αιθυλεστέρα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88" y="2502094"/>
            <a:ext cx="11024518" cy="462666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el-GR" dirty="0" smtClean="0"/>
              <a:t>Κατασκευή </a:t>
            </a:r>
            <a:r>
              <a:rPr lang="el-GR" dirty="0" smtClean="0">
                <a:solidFill>
                  <a:srgbClr val="99CC00"/>
                </a:solidFill>
              </a:rPr>
              <a:t>τεσσάρων πινάκων </a:t>
            </a:r>
            <a:r>
              <a:rPr lang="el-GR" dirty="0" smtClean="0"/>
              <a:t>(για τις τέσσερις διαφορετικές θερμοκρασίες): 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endParaRPr lang="el-GR" dirty="0" smtClean="0"/>
          </a:p>
          <a:p>
            <a:pPr>
              <a:lnSpc>
                <a:spcPct val="120000"/>
              </a:lnSpc>
            </a:pPr>
            <a:endParaRPr lang="el-GR" b="1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el-GR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el-GR" b="1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el-GR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l-GR" b="1" dirty="0">
              <a:solidFill>
                <a:srgbClr val="00B05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l-GR" dirty="0" smtClean="0"/>
              <a:t>2. Κατασκευή </a:t>
            </a:r>
            <a:r>
              <a:rPr lang="el-GR" dirty="0" smtClean="0">
                <a:solidFill>
                  <a:srgbClr val="99CC00"/>
                </a:solidFill>
              </a:rPr>
              <a:t>τεσσάρων διαγραμμάτων </a:t>
            </a:r>
            <a:r>
              <a:rPr lang="el-GR" dirty="0">
                <a:solidFill>
                  <a:srgbClr val="99CC00"/>
                </a:solidFill>
              </a:rPr>
              <a:t>ln</a:t>
            </a:r>
            <a:r>
              <a:rPr lang="el-GR" dirty="0" smtClean="0">
                <a:solidFill>
                  <a:srgbClr val="99CC00"/>
                </a:solidFill>
              </a:rPr>
              <a:t>[(</a:t>
            </a:r>
            <a:r>
              <a:rPr lang="en-US" spc="-10" dirty="0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pc="-10" baseline="-25000" dirty="0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spc="-10" dirty="0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spc="-10" baseline="-25000" dirty="0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pc="-10" dirty="0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)/(V</a:t>
            </a:r>
            <a:r>
              <a:rPr lang="en-US" spc="-10" baseline="-25000" dirty="0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spc="-10" dirty="0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pc="-10" dirty="0" err="1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pc="-10" baseline="-25000" dirty="0" err="1">
                <a:solidFill>
                  <a:srgbClr val="99CC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dirty="0" smtClean="0">
                <a:solidFill>
                  <a:srgbClr val="99CC00"/>
                </a:solidFill>
              </a:rPr>
              <a:t>)] </a:t>
            </a:r>
            <a:r>
              <a:rPr lang="el-GR" dirty="0" err="1">
                <a:solidFill>
                  <a:srgbClr val="99CC00"/>
                </a:solidFill>
              </a:rPr>
              <a:t>vs</a:t>
            </a:r>
            <a:r>
              <a:rPr lang="el-GR" dirty="0">
                <a:solidFill>
                  <a:srgbClr val="99CC00"/>
                </a:solidFill>
              </a:rPr>
              <a:t>. t </a:t>
            </a:r>
            <a:r>
              <a:rPr lang="el-GR" dirty="0" smtClean="0"/>
              <a:t>και εύρεση της σταθεράς της ταχύτητας, </a:t>
            </a:r>
            <a:r>
              <a:rPr lang="en-US" dirty="0" smtClean="0">
                <a:solidFill>
                  <a:srgbClr val="99CC00"/>
                </a:solidFill>
              </a:rPr>
              <a:t>k</a:t>
            </a:r>
            <a:r>
              <a:rPr lang="en-US" dirty="0" smtClean="0"/>
              <a:t>,</a:t>
            </a:r>
            <a:r>
              <a:rPr lang="el-GR" dirty="0" smtClean="0"/>
              <a:t> για κάθε θερμοκρασία </a:t>
            </a:r>
            <a:r>
              <a:rPr lang="el-GR" dirty="0" smtClean="0">
                <a:solidFill>
                  <a:srgbClr val="99CC00"/>
                </a:solidFill>
              </a:rPr>
              <a:t>από την κλίση </a:t>
            </a:r>
            <a:r>
              <a:rPr lang="el-GR" dirty="0" smtClean="0"/>
              <a:t>της αντίστοιχης ευθείας</a:t>
            </a:r>
            <a:r>
              <a:rPr lang="en-US" dirty="0" smtClean="0"/>
              <a:t>.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38833"/>
              </p:ext>
            </p:extLst>
          </p:nvPr>
        </p:nvGraphicFramePr>
        <p:xfrm>
          <a:off x="1844847" y="3192380"/>
          <a:ext cx="8325847" cy="2353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9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effectLst/>
                        </a:rPr>
                        <a:t>t (min)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spc="-10" baseline="-25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(ml)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spc="-1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spc="-1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spc="-10" baseline="-25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(ml)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</a:t>
                      </a:r>
                      <a:r>
                        <a:rPr lang="en-US" sz="1200" spc="-1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</a:t>
                      </a:r>
                      <a:r>
                        <a:rPr lang="en-US" sz="1200" spc="-1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)/(V</a:t>
                      </a:r>
                      <a:r>
                        <a:rPr lang="en-US" sz="1200" spc="-1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spc="-1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spc="-10" baseline="-25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[(V</a:t>
                      </a:r>
                      <a:r>
                        <a:rPr lang="en-US" sz="1200" spc="-1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</a:t>
                      </a:r>
                      <a:r>
                        <a:rPr lang="en-US" sz="1200" spc="-1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)/(V</a:t>
                      </a:r>
                      <a:r>
                        <a:rPr lang="en-US" sz="1200" spc="-10" baseline="-25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spc="-1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spc="-10" baseline="-25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)]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effectLst/>
                        </a:rPr>
                        <a:t>5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effectLst/>
                        </a:rPr>
                        <a:t>10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effectLst/>
                        </a:rPr>
                        <a:t>15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effectLst/>
                        </a:rPr>
                        <a:t>20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3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effectLst/>
                        </a:rPr>
                        <a:t>25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3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effectLst/>
                        </a:rPr>
                        <a:t>30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3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>
                          <a:effectLst/>
                        </a:rPr>
                        <a:t>35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3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spc="-10" dirty="0">
                          <a:effectLst/>
                        </a:rPr>
                        <a:t>40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spc="-1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677290" y="185324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Επεξεργασία πειραματικών μετρήσεων</a:t>
            </a:r>
            <a:endParaRPr lang="en-US" i="1" dirty="0">
              <a:solidFill>
                <a:srgbClr val="99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14</a:t>
            </a:fld>
            <a:r>
              <a:rPr lang="el-GR" sz="1800" dirty="0" smtClean="0"/>
              <a:t>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45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Παρακολούθηση της κινητικής της υδρόλυσης του οξικού αιθυλεστέρα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12" y="2582311"/>
            <a:ext cx="10270932" cy="4626662"/>
          </a:xfrm>
        </p:spPr>
        <p:txBody>
          <a:bodyPr>
            <a:normAutofit/>
          </a:bodyPr>
          <a:lstStyle/>
          <a:p>
            <a:pPr marL="400050" lvl="1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99CC00"/>
                </a:solidFill>
              </a:rPr>
              <a:t>3. </a:t>
            </a:r>
            <a:r>
              <a:rPr lang="el-GR" dirty="0" smtClean="0">
                <a:solidFill>
                  <a:srgbClr val="99CC00"/>
                </a:solidFill>
              </a:rPr>
              <a:t>Προσδιορισμός της </a:t>
            </a:r>
            <a:r>
              <a:rPr lang="el-GR" dirty="0">
                <a:solidFill>
                  <a:srgbClr val="99CC00"/>
                </a:solidFill>
              </a:rPr>
              <a:t>ενέργειας ενεργοποίησης, </a:t>
            </a:r>
            <a:r>
              <a:rPr lang="en-US" dirty="0" err="1">
                <a:solidFill>
                  <a:srgbClr val="99CC00"/>
                </a:solidFill>
              </a:rPr>
              <a:t>E</a:t>
            </a:r>
            <a:r>
              <a:rPr lang="en-US" baseline="-25000" dirty="0" err="1">
                <a:solidFill>
                  <a:srgbClr val="99CC00"/>
                </a:solidFill>
              </a:rPr>
              <a:t>a</a:t>
            </a:r>
            <a:r>
              <a:rPr lang="el-GR" dirty="0">
                <a:solidFill>
                  <a:srgbClr val="99CC00"/>
                </a:solidFill>
              </a:rPr>
              <a:t>, της </a:t>
            </a:r>
            <a:r>
              <a:rPr lang="el-GR" dirty="0" smtClean="0">
                <a:solidFill>
                  <a:srgbClr val="99CC00"/>
                </a:solidFill>
              </a:rPr>
              <a:t>αντίδρασης</a:t>
            </a:r>
          </a:p>
          <a:p>
            <a:pPr marL="358775" indent="0" algn="just">
              <a:lnSpc>
                <a:spcPct val="120000"/>
              </a:lnSpc>
              <a:buNone/>
            </a:pPr>
            <a:r>
              <a:rPr lang="el-GR" sz="1800" dirty="0" smtClean="0"/>
              <a:t>Στη </a:t>
            </a:r>
            <a:r>
              <a:rPr lang="el-GR" sz="1800" dirty="0"/>
              <a:t>συνέχεια κατασκευάζεται το διάγραμμα </a:t>
            </a:r>
            <a:r>
              <a:rPr lang="en-US" sz="1800" dirty="0" err="1"/>
              <a:t>lnk</a:t>
            </a:r>
            <a:r>
              <a:rPr lang="en-US" sz="1800" dirty="0"/>
              <a:t> vs</a:t>
            </a:r>
            <a:r>
              <a:rPr lang="el-GR" sz="1800" dirty="0"/>
              <a:t>. 1/</a:t>
            </a:r>
            <a:r>
              <a:rPr lang="en-US" sz="1800" dirty="0"/>
              <a:t>T </a:t>
            </a:r>
            <a:r>
              <a:rPr lang="el-GR" sz="1800" dirty="0"/>
              <a:t>και από την κλίση του βρίσκουμε την ενέργεια ενεργοποίησης της αντίδρασης, </a:t>
            </a:r>
            <a:r>
              <a:rPr lang="en-US" sz="1800" dirty="0" err="1"/>
              <a:t>E</a:t>
            </a:r>
            <a:r>
              <a:rPr lang="en-US" sz="1800" baseline="-25000" dirty="0" err="1"/>
              <a:t>a</a:t>
            </a:r>
            <a:r>
              <a:rPr lang="el-GR" sz="1800" dirty="0"/>
              <a:t>, σύμφωνα με την εξίσωση </a:t>
            </a:r>
            <a:r>
              <a:rPr lang="en-US" sz="1800" dirty="0" smtClean="0"/>
              <a:t>Arrhenius:</a:t>
            </a:r>
            <a:endParaRPr lang="el-GR" sz="1800" dirty="0"/>
          </a:p>
          <a:p>
            <a:pPr>
              <a:lnSpc>
                <a:spcPct val="120000"/>
              </a:lnSpc>
            </a:pPr>
            <a:endParaRPr lang="el-GR" b="1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el-GR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349141"/>
              </p:ext>
            </p:extLst>
          </p:nvPr>
        </p:nvGraphicFramePr>
        <p:xfrm>
          <a:off x="5188884" y="4417892"/>
          <a:ext cx="1752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3" imgW="1752480" imgH="723600" progId="Equation.DSMT4">
                  <p:embed/>
                </p:oleObj>
              </mc:Choice>
              <mc:Fallback>
                <p:oleObj name="Equation" r:id="rId3" imgW="17524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884" y="4417892"/>
                        <a:ext cx="17526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677290" y="185324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Επεξεργασία πειραματικών μετρήσεων</a:t>
            </a:r>
            <a:endParaRPr lang="en-US" i="1" dirty="0">
              <a:solidFill>
                <a:srgbClr val="99CC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/>
          <a:stretch/>
        </p:blipFill>
        <p:spPr bwMode="auto">
          <a:xfrm>
            <a:off x="867111" y="4115198"/>
            <a:ext cx="2083883" cy="2294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29053" y="5554642"/>
            <a:ext cx="34275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Παγκόσμια σταθερά των αερίων:</a:t>
            </a:r>
          </a:p>
          <a:p>
            <a:pPr algn="ctr"/>
            <a:r>
              <a:rPr lang="en-US" sz="1600" dirty="0" smtClean="0"/>
              <a:t>R=0.082 L </a:t>
            </a:r>
            <a:r>
              <a:rPr lang="en-US" sz="1600" dirty="0" err="1" smtClean="0"/>
              <a:t>atm</a:t>
            </a:r>
            <a:r>
              <a:rPr lang="en-US" sz="1600" dirty="0" smtClean="0"/>
              <a:t>/</a:t>
            </a:r>
            <a:r>
              <a:rPr lang="en-US" sz="1600" dirty="0" err="1" smtClean="0"/>
              <a:t>mol</a:t>
            </a:r>
            <a:r>
              <a:rPr lang="en-US" sz="1600" dirty="0" smtClean="0"/>
              <a:t> K</a:t>
            </a:r>
          </a:p>
          <a:p>
            <a:pPr algn="ctr"/>
            <a:r>
              <a:rPr lang="el-GR" sz="1600" dirty="0" smtClean="0"/>
              <a:t>ή</a:t>
            </a:r>
          </a:p>
          <a:p>
            <a:pPr algn="ctr"/>
            <a:r>
              <a:rPr lang="en-US" sz="1600" dirty="0"/>
              <a:t>R</a:t>
            </a:r>
            <a:r>
              <a:rPr lang="el-GR" sz="1600" dirty="0" smtClean="0"/>
              <a:t>=8.314 </a:t>
            </a:r>
            <a:r>
              <a:rPr lang="en-US" sz="1600" dirty="0" smtClean="0"/>
              <a:t>J/</a:t>
            </a:r>
            <a:r>
              <a:rPr lang="en-US" sz="1600" dirty="0" err="1" smtClean="0"/>
              <a:t>mol</a:t>
            </a:r>
            <a:r>
              <a:rPr lang="en-US" sz="1600" dirty="0" smtClean="0"/>
              <a:t> K</a:t>
            </a:r>
            <a:endParaRPr lang="el-GR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15</a:t>
            </a:fld>
            <a:r>
              <a:rPr lang="el-GR" sz="1800" dirty="0" smtClean="0"/>
              <a:t>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73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4000" smtClean="0"/>
              <a:t>Παρακολούθηση της κινητικής της υδρόλυσης του οξικού αιθυλεστέρα </a:t>
            </a:r>
            <a:endParaRPr lang="en-US" sz="40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77290" y="185324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Επεξεργασία πειραματικών μετρήσεων</a:t>
            </a:r>
            <a:endParaRPr lang="en-US" i="1" dirty="0">
              <a:solidFill>
                <a:srgbClr val="99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980" y="3125441"/>
            <a:ext cx="10780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Οι εργασίες θα περιέχουν μόνο την επεξεργασία των πειραματικών μετρήσεων-όχι θεωρητικό μέρος ή περιγραφή του πειράματος!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Η καταληκτική ημερομνία παράδοσης όλων των εργασιών είναι η ημερομηνία της εξέτασης του μαθήματος ΦΧ ΙΙΙ.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Το αρχείο της π</a:t>
            </a:r>
            <a:r>
              <a:rPr lang="el-GR" dirty="0" smtClean="0"/>
              <a:t>αρουσίαση </a:t>
            </a:r>
            <a:r>
              <a:rPr lang="el-GR" dirty="0" smtClean="0"/>
              <a:t>της άσκησης και </a:t>
            </a:r>
            <a:r>
              <a:rPr lang="el-GR" dirty="0" smtClean="0"/>
              <a:t>οι πειραματικές </a:t>
            </a:r>
            <a:r>
              <a:rPr lang="el-GR" dirty="0" smtClean="0"/>
              <a:t>μετρήσεις στην ιστοσελίδα: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 smtClean="0"/>
          </a:p>
          <a:p>
            <a:pPr algn="ctr"/>
            <a:r>
              <a:rPr lang="en-US" dirty="0">
                <a:hlinkClick r:id="rId2"/>
              </a:rPr>
              <a:t>https://photocatalysisgroup.web.auth.gr/</a:t>
            </a:r>
            <a:r>
              <a:rPr lang="el-GR" dirty="0" smtClean="0"/>
              <a:t> 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(Σημειώσεις→Φυσική Χημεία ΙΙΙ→Επίδραση θερμοκρασίας)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16</a:t>
            </a:fld>
            <a:r>
              <a:rPr lang="el-GR" sz="1800" dirty="0" smtClean="0"/>
              <a:t>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04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5933" y="5759948"/>
            <a:ext cx="6088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hlinkClick r:id="rId2"/>
              </a:rPr>
              <a:t>https://www.youtube.com/watch?v=Nug5CNYDpYc</a:t>
            </a:r>
            <a:endParaRPr lang="el-GR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5933" y="5197721"/>
            <a:ext cx="5708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  <a:cs typeface="Calibri" panose="020F0502020204030204" pitchFamily="34" charset="0"/>
                <a:hlinkClick r:id="rId3"/>
              </a:rPr>
              <a:t>https://www.youtube.com/watch?v=YHkjpcyLk0s</a:t>
            </a:r>
            <a:endParaRPr lang="el-GR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04338" y="4446327"/>
            <a:ext cx="10775788" cy="616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smtClean="0">
                <a:solidFill>
                  <a:srgbClr val="99CC00"/>
                </a:solidFill>
              </a:rPr>
              <a:t>Προτεινόμενα </a:t>
            </a:r>
            <a:r>
              <a:rPr lang="en-US" i="1" smtClean="0">
                <a:solidFill>
                  <a:srgbClr val="99CC00"/>
                </a:solidFill>
              </a:rPr>
              <a:t>videos:</a:t>
            </a:r>
            <a:endParaRPr lang="en-US" i="1" dirty="0">
              <a:solidFill>
                <a:srgbClr val="99CC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77042" y="1173143"/>
            <a:ext cx="10775788" cy="616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Προτεινόμενη βιβλιογραφία</a:t>
            </a:r>
            <a:r>
              <a:rPr lang="en-US" i="1" dirty="0" smtClean="0">
                <a:solidFill>
                  <a:srgbClr val="99CC00"/>
                </a:solidFill>
              </a:rPr>
              <a:t>:</a:t>
            </a:r>
            <a:endParaRPr lang="en-US" i="1" dirty="0">
              <a:solidFill>
                <a:srgbClr val="99CC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94" y="1898263"/>
            <a:ext cx="10775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Πειραματική Φυσική‐Χημεία ”, Ι.Α. Μουμτζής, Εκδόσεις Ζήτη, Θεσσαλονίκη (1994), σελ. 288‐292</a:t>
            </a:r>
            <a:r>
              <a:rPr lang="el-GR" dirty="0" smtClean="0"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+mj-lt"/>
              </a:rPr>
              <a:t>“</a:t>
            </a:r>
            <a:r>
              <a:rPr lang="el-GR" dirty="0">
                <a:latin typeface="+mj-lt"/>
              </a:rPr>
              <a:t>Φυσική Χημεία ΙΙΙ: Σημειώσεις εργαστηρίου”, Α. </a:t>
            </a:r>
            <a:r>
              <a:rPr lang="el-GR" dirty="0" smtClean="0">
                <a:latin typeface="+mj-lt"/>
              </a:rPr>
              <a:t>Αβρανάς (</a:t>
            </a:r>
            <a:r>
              <a:rPr lang="en-US" dirty="0" smtClean="0">
                <a:latin typeface="+mj-lt"/>
              </a:rPr>
              <a:t>e-learning)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+mj-lt"/>
              </a:rPr>
              <a:t>“</a:t>
            </a:r>
            <a:r>
              <a:rPr lang="el-GR" dirty="0">
                <a:latin typeface="+mj-lt"/>
              </a:rPr>
              <a:t>Σημειώσεις Εργαστηρίου Χημικής Κινητικής”, Σ. </a:t>
            </a:r>
            <a:r>
              <a:rPr lang="el-GR" dirty="0" smtClean="0">
                <a:latin typeface="+mj-lt"/>
              </a:rPr>
              <a:t>Σωτηρόπουλος</a:t>
            </a:r>
            <a:r>
              <a:rPr lang="en-US" dirty="0" smtClean="0">
                <a:latin typeface="+mj-lt"/>
              </a:rPr>
              <a:t> </a:t>
            </a:r>
            <a:r>
              <a:rPr lang="el-GR" dirty="0">
                <a:latin typeface="+mj-lt"/>
              </a:rPr>
              <a:t>(</a:t>
            </a:r>
            <a:r>
              <a:rPr lang="en-US" dirty="0">
                <a:latin typeface="+mj-lt"/>
              </a:rPr>
              <a:t>e-learning</a:t>
            </a:r>
            <a:r>
              <a:rPr lang="en-US" dirty="0" smtClean="0">
                <a:latin typeface="+mj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+mj-lt"/>
              </a:rPr>
              <a:t>Εργαστήριο Φυσικης Χημείας ΙΙΙ-Επίδραση θερμοκρασίας, Δ. Τσιπλακίδης (</a:t>
            </a:r>
            <a:r>
              <a:rPr lang="en-US" dirty="0" smtClean="0">
                <a:latin typeface="+mj-lt"/>
              </a:rPr>
              <a:t>e-learning</a:t>
            </a:r>
            <a:r>
              <a:rPr lang="el-GR" dirty="0" smtClean="0">
                <a:latin typeface="+mj-lt"/>
              </a:rPr>
              <a:t>)</a:t>
            </a:r>
            <a:endParaRPr lang="el-GR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1072" y="6263677"/>
            <a:ext cx="568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https://www.youtube.com/watch?v=eSInI1xHvh4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17</a:t>
            </a:fld>
            <a:r>
              <a:rPr lang="el-GR" sz="1800" dirty="0" smtClean="0"/>
              <a:t>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767" y="2454442"/>
            <a:ext cx="4523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/>
              <a:t>Καλή συγγραφή </a:t>
            </a:r>
          </a:p>
          <a:p>
            <a:pPr algn="ctr"/>
            <a:r>
              <a:rPr lang="el-GR" sz="4000" dirty="0"/>
              <a:t>κ</a:t>
            </a:r>
            <a:r>
              <a:rPr lang="el-GR" sz="4000" dirty="0" smtClean="0"/>
              <a:t>αι </a:t>
            </a:r>
          </a:p>
          <a:p>
            <a:pPr algn="ctr"/>
            <a:r>
              <a:rPr lang="el-GR" sz="4000" dirty="0" smtClean="0"/>
              <a:t>Καλή επιτυχία!</a:t>
            </a: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283110" y="5593503"/>
            <a:ext cx="5566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Χρυσάνθη Μπερμπερίδου, </a:t>
            </a:r>
            <a:r>
              <a:rPr lang="en-US" dirty="0" smtClean="0"/>
              <a:t>PhD, MSc</a:t>
            </a:r>
          </a:p>
          <a:p>
            <a:r>
              <a:rPr lang="el-GR" dirty="0" smtClean="0"/>
              <a:t>Μεταδιδακτορική Ερευνήτρια Εργα</a:t>
            </a:r>
            <a:r>
              <a:rPr lang="el-GR" dirty="0"/>
              <a:t>σ</a:t>
            </a:r>
            <a:r>
              <a:rPr lang="el-GR" dirty="0" smtClean="0"/>
              <a:t>τηρίου Φυσικής Χημείας, Τμήματος Χημείας, ΑΠΘ</a:t>
            </a:r>
            <a:endParaRPr lang="en-US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solidFill>
                  <a:srgbClr val="99CC00"/>
                </a:solidFill>
              </a:rPr>
              <a:t>cberber@chem.auth.gr</a:t>
            </a:r>
            <a:endParaRPr lang="el-GR" dirty="0">
              <a:solidFill>
                <a:srgbClr val="99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1800" smtClean="0"/>
              <a:t>18</a:t>
            </a:fld>
            <a:r>
              <a:rPr lang="el-GR" sz="1800" dirty="0" smtClean="0"/>
              <a:t>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66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Εξάρτηση </a:t>
            </a:r>
            <a:r>
              <a:rPr lang="el-GR" sz="4000" dirty="0"/>
              <a:t>της ταχύτητας αντίδρασης από τη θερμοκρασία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601" y="2735601"/>
            <a:ext cx="11064219" cy="3636170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1800"/>
              </a:spcBef>
            </a:pPr>
            <a:r>
              <a:rPr lang="el-GR" sz="2000" dirty="0"/>
              <a:t>Η ταχύτητα των περισσότερων αντιδράσεων αυξάνεται με την αύξηση της </a:t>
            </a:r>
            <a:r>
              <a:rPr lang="el-GR" sz="2000" dirty="0" smtClean="0"/>
              <a:t>θερμοκρασίας.</a:t>
            </a:r>
          </a:p>
          <a:p>
            <a:pPr algn="just">
              <a:lnSpc>
                <a:spcPct val="114000"/>
              </a:lnSpc>
              <a:spcBef>
                <a:spcPts val="1800"/>
              </a:spcBef>
            </a:pPr>
            <a:r>
              <a:rPr lang="el-GR" sz="2000" dirty="0" smtClean="0"/>
              <a:t>Οι </a:t>
            </a:r>
            <a:r>
              <a:rPr lang="el-GR" sz="2000" dirty="0"/>
              <a:t>περισσότερες αντιδράσεις εμπίπτουν στο διάστημα μεταξύ της </a:t>
            </a:r>
            <a:r>
              <a:rPr lang="el-GR" sz="2000" dirty="0">
                <a:solidFill>
                  <a:srgbClr val="99CC00"/>
                </a:solidFill>
              </a:rPr>
              <a:t>υδρόλυσης του μεθυλικού αιθυλεστέρα </a:t>
            </a:r>
            <a:r>
              <a:rPr lang="el-GR" sz="2000" dirty="0"/>
              <a:t>(όπου η σταθερά ταχύτητας στους 35</a:t>
            </a:r>
            <a:r>
              <a:rPr lang="el-GR" sz="2000" baseline="30000" dirty="0"/>
              <a:t>ο</a:t>
            </a:r>
            <a:r>
              <a:rPr lang="el-GR" sz="2000" dirty="0"/>
              <a:t>C είναι </a:t>
            </a:r>
            <a:r>
              <a:rPr lang="el-GR" sz="2000" b="1" dirty="0"/>
              <a:t>1.82</a:t>
            </a:r>
            <a:r>
              <a:rPr lang="el-GR" sz="2000" dirty="0"/>
              <a:t> φορές μεγαλύτερη αυτής στους 25</a:t>
            </a:r>
            <a:r>
              <a:rPr lang="el-GR" sz="2000" baseline="30000" dirty="0"/>
              <a:t>ο</a:t>
            </a:r>
            <a:r>
              <a:rPr lang="el-GR" sz="2000" dirty="0"/>
              <a:t>C) και της </a:t>
            </a:r>
            <a:r>
              <a:rPr lang="el-GR" sz="2000" dirty="0">
                <a:solidFill>
                  <a:srgbClr val="99CC00"/>
                </a:solidFill>
              </a:rPr>
              <a:t>υδρόλυσης της σακχαρόζης </a:t>
            </a:r>
            <a:r>
              <a:rPr lang="el-GR" sz="2000" dirty="0"/>
              <a:t>(όπου ο αντίστοιχος παράγοντας είναι </a:t>
            </a:r>
            <a:r>
              <a:rPr lang="el-GR" sz="2000" b="1" dirty="0"/>
              <a:t>4.13</a:t>
            </a:r>
            <a:r>
              <a:rPr lang="el-GR" sz="2000" dirty="0" smtClean="0"/>
              <a:t>).</a:t>
            </a:r>
          </a:p>
          <a:p>
            <a:pPr algn="just">
              <a:lnSpc>
                <a:spcPct val="114000"/>
              </a:lnSpc>
              <a:spcBef>
                <a:spcPts val="1800"/>
              </a:spcBef>
            </a:pPr>
            <a:r>
              <a:rPr lang="el-GR" sz="2000" dirty="0" smtClean="0"/>
              <a:t>Ένας </a:t>
            </a:r>
            <a:r>
              <a:rPr lang="el-GR" sz="2000" dirty="0"/>
              <a:t>εμπειρικός, προσεγγιστικός κανόνας είναι ότι </a:t>
            </a:r>
            <a:r>
              <a:rPr lang="el-GR" sz="2000" dirty="0">
                <a:solidFill>
                  <a:srgbClr val="99CC00"/>
                </a:solidFill>
              </a:rPr>
              <a:t>η ταχύτητα της αντίδρασης</a:t>
            </a:r>
            <a:r>
              <a:rPr lang="el-GR" sz="2000" dirty="0"/>
              <a:t>, για αντιδράσεις που γίνονται κοντά στην θερμοκρασία δωματίου, </a:t>
            </a:r>
            <a:r>
              <a:rPr lang="el-GR" sz="2000" dirty="0">
                <a:solidFill>
                  <a:srgbClr val="99CC00"/>
                </a:solidFill>
              </a:rPr>
              <a:t>διπλασιάζεται για κάθε αύξηση 10</a:t>
            </a:r>
            <a:r>
              <a:rPr lang="el-GR" sz="2000" baseline="30000" dirty="0">
                <a:solidFill>
                  <a:srgbClr val="99CC00"/>
                </a:solidFill>
              </a:rPr>
              <a:t>ο</a:t>
            </a:r>
            <a:r>
              <a:rPr lang="el-GR" sz="2000" dirty="0">
                <a:solidFill>
                  <a:srgbClr val="99CC00"/>
                </a:solidFill>
              </a:rPr>
              <a:t>C</a:t>
            </a:r>
            <a:r>
              <a:rPr lang="el-GR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2000" smtClean="0"/>
              <a:t>2</a:t>
            </a:fld>
            <a:r>
              <a:rPr lang="el-GR" sz="2000" dirty="0" smtClean="0"/>
              <a:t>/18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Εξάρτηση της ταχύτητας αντίδρασης από τη θερμοκρασία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17033"/>
            <a:ext cx="10476000" cy="4797425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99CC00"/>
                </a:solidFill>
              </a:rPr>
              <a:t>Ε</a:t>
            </a:r>
            <a:r>
              <a:rPr lang="el-GR" sz="2400" b="1" dirty="0" smtClean="0">
                <a:solidFill>
                  <a:srgbClr val="99CC00"/>
                </a:solidFill>
              </a:rPr>
              <a:t>ξίσωση </a:t>
            </a:r>
            <a:r>
              <a:rPr lang="en-US" sz="2400" b="1" dirty="0">
                <a:solidFill>
                  <a:srgbClr val="99CC00"/>
                </a:solidFill>
              </a:rPr>
              <a:t>Arrhenius</a:t>
            </a:r>
            <a:endParaRPr lang="el-GR" sz="2400" b="1" dirty="0" smtClean="0">
              <a:solidFill>
                <a:srgbClr val="99CC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4667250" algn="l"/>
              </a:tabLst>
            </a:pPr>
            <a:r>
              <a:rPr lang="el-GR" b="1" dirty="0" smtClean="0"/>
              <a:t>	</a:t>
            </a:r>
            <a:r>
              <a:rPr lang="el-GR" sz="2000" b="1" dirty="0" smtClean="0"/>
              <a:t>ή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99CC00"/>
                </a:solidFill>
              </a:rPr>
              <a:t>Α</a:t>
            </a:r>
            <a:r>
              <a:rPr lang="el-GR" sz="2000" dirty="0" smtClean="0"/>
              <a:t>: </a:t>
            </a:r>
            <a:r>
              <a:rPr lang="el-GR" sz="2000" dirty="0"/>
              <a:t>Π</a:t>
            </a:r>
            <a:r>
              <a:rPr lang="el-GR" sz="2000" dirty="0" smtClean="0"/>
              <a:t>ροεκθετικός </a:t>
            </a:r>
            <a:r>
              <a:rPr lang="el-GR" sz="2000" dirty="0"/>
              <a:t>παράγοντας </a:t>
            </a:r>
            <a:r>
              <a:rPr lang="el-GR" sz="2000" dirty="0" smtClean="0"/>
              <a:t>, </a:t>
            </a:r>
            <a:r>
              <a:rPr lang="en-US" sz="2000" b="1" dirty="0" err="1" smtClean="0">
                <a:solidFill>
                  <a:srgbClr val="99CC00"/>
                </a:solidFill>
              </a:rPr>
              <a:t>E</a:t>
            </a:r>
            <a:r>
              <a:rPr lang="en-US" sz="2000" b="1" baseline="-25000" dirty="0" err="1" smtClean="0">
                <a:solidFill>
                  <a:srgbClr val="99CC00"/>
                </a:solidFill>
              </a:rPr>
              <a:t>a</a:t>
            </a:r>
            <a:r>
              <a:rPr lang="el-GR" sz="2000" b="1" dirty="0" smtClean="0">
                <a:solidFill>
                  <a:srgbClr val="92D050"/>
                </a:solidFill>
              </a:rPr>
              <a:t>:</a:t>
            </a:r>
            <a:r>
              <a:rPr lang="el-GR" sz="2000" b="1" dirty="0" smtClean="0"/>
              <a:t> </a:t>
            </a:r>
            <a:r>
              <a:rPr lang="el-GR" sz="2000" dirty="0"/>
              <a:t>Ε</a:t>
            </a:r>
            <a:r>
              <a:rPr lang="el-GR" sz="2000" dirty="0" smtClean="0"/>
              <a:t>νέργεια ενεργοποίησης</a:t>
            </a:r>
          </a:p>
          <a:p>
            <a:pPr marL="0" indent="0">
              <a:buNone/>
            </a:pPr>
            <a:endParaRPr lang="el-GR" sz="2000" dirty="0"/>
          </a:p>
          <a:p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674277"/>
              </p:ext>
            </p:extLst>
          </p:nvPr>
        </p:nvGraphicFramePr>
        <p:xfrm>
          <a:off x="7021040" y="2643442"/>
          <a:ext cx="2146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4" imgW="2145960" imgH="876240" progId="Equation.DSMT4">
                  <p:embed/>
                </p:oleObj>
              </mc:Choice>
              <mc:Fallback>
                <p:oleObj name="Equation" r:id="rId4" imgW="2145960" imgH="876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040" y="2643442"/>
                        <a:ext cx="2146300" cy="876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28916"/>
              </p:ext>
            </p:extLst>
          </p:nvPr>
        </p:nvGraphicFramePr>
        <p:xfrm>
          <a:off x="2467426" y="4789713"/>
          <a:ext cx="7031142" cy="197568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60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Αντιδράσεις πρώτης τάξης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 / 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E</a:t>
                      </a:r>
                      <a:r>
                        <a:rPr lang="en-US" sz="1800" baseline="-25000" dirty="0" err="1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 / kJ mol</a:t>
                      </a:r>
                      <a:r>
                        <a:rPr lang="en-US" sz="1800" baseline="30000" dirty="0">
                          <a:effectLst/>
                        </a:rPr>
                        <a:t>-1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effectLst/>
                        </a:rPr>
                        <a:t>CH</a:t>
                      </a:r>
                      <a:r>
                        <a:rPr lang="en-US" sz="1800" b="0" baseline="-25000" dirty="0">
                          <a:effectLst/>
                        </a:rPr>
                        <a:t>3</a:t>
                      </a:r>
                      <a:r>
                        <a:rPr lang="en-US" sz="1800" b="0" dirty="0">
                          <a:effectLst/>
                        </a:rPr>
                        <a:t>NC </a:t>
                      </a:r>
                      <a:r>
                        <a:rPr lang="en-US" sz="1800" b="0" dirty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b="0" dirty="0">
                          <a:effectLst/>
                        </a:rPr>
                        <a:t> CH</a:t>
                      </a:r>
                      <a:r>
                        <a:rPr lang="en-US" sz="1800" b="0" baseline="-25000" dirty="0">
                          <a:effectLst/>
                        </a:rPr>
                        <a:t>3</a:t>
                      </a:r>
                      <a:r>
                        <a:rPr lang="en-US" sz="1800" b="0" dirty="0">
                          <a:effectLst/>
                        </a:rPr>
                        <a:t>CN</a:t>
                      </a:r>
                      <a:endParaRPr lang="en-GB" sz="18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3.98</a:t>
                      </a:r>
                      <a:r>
                        <a:rPr lang="el-GR" sz="1800">
                          <a:effectLst/>
                          <a:sym typeface="Symbol"/>
                        </a:rPr>
                        <a:t></a:t>
                      </a:r>
                      <a:r>
                        <a:rPr lang="el-GR" sz="1800">
                          <a:effectLst/>
                        </a:rPr>
                        <a:t>10</a:t>
                      </a:r>
                      <a:r>
                        <a:rPr lang="el-GR" sz="1800" baseline="30000">
                          <a:effectLst/>
                        </a:rPr>
                        <a:t>13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160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effectLst/>
                        </a:rPr>
                        <a:t>2N</a:t>
                      </a:r>
                      <a:r>
                        <a:rPr lang="en-US" sz="1800" b="0" baseline="-25000" dirty="0">
                          <a:effectLst/>
                        </a:rPr>
                        <a:t>2</a:t>
                      </a:r>
                      <a:r>
                        <a:rPr lang="en-US" sz="1800" b="0" dirty="0">
                          <a:effectLst/>
                        </a:rPr>
                        <a:t>O</a:t>
                      </a:r>
                      <a:r>
                        <a:rPr lang="en-US" sz="1800" b="0" baseline="-25000" dirty="0">
                          <a:effectLst/>
                        </a:rPr>
                        <a:t>5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  <a:sym typeface="Symbol"/>
                        </a:rPr>
                        <a:t></a:t>
                      </a:r>
                      <a:r>
                        <a:rPr lang="en-US" sz="1800" b="0" dirty="0">
                          <a:effectLst/>
                        </a:rPr>
                        <a:t> 4NO</a:t>
                      </a:r>
                      <a:r>
                        <a:rPr lang="en-US" sz="1800" b="0" baseline="-25000" dirty="0">
                          <a:effectLst/>
                        </a:rPr>
                        <a:t>2</a:t>
                      </a:r>
                      <a:r>
                        <a:rPr lang="en-US" sz="1800" b="0" dirty="0">
                          <a:effectLst/>
                        </a:rPr>
                        <a:t> + O</a:t>
                      </a:r>
                      <a:r>
                        <a:rPr lang="en-US" sz="1800" b="0" baseline="-25000" dirty="0">
                          <a:effectLst/>
                        </a:rPr>
                        <a:t>2</a:t>
                      </a:r>
                      <a:endParaRPr lang="en-GB" sz="18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4.</a:t>
                      </a:r>
                      <a:r>
                        <a:rPr lang="en-US" sz="1800">
                          <a:effectLst/>
                        </a:rPr>
                        <a:t>94</a:t>
                      </a:r>
                      <a:r>
                        <a:rPr lang="el-GR" sz="1800">
                          <a:effectLst/>
                          <a:sym typeface="Symbol"/>
                        </a:rPr>
                        <a:t></a:t>
                      </a:r>
                      <a:r>
                        <a:rPr lang="el-GR" sz="1800">
                          <a:effectLst/>
                        </a:rPr>
                        <a:t>10</a:t>
                      </a:r>
                      <a:r>
                        <a:rPr lang="el-GR" sz="1800" baseline="30000">
                          <a:effectLst/>
                        </a:rPr>
                        <a:t>1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103.4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Αντιδράσεις δεύτερης τάξης</a:t>
                      </a:r>
                      <a:endParaRPr lang="en-GB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1" dirty="0">
                          <a:solidFill>
                            <a:schemeClr val="bg1"/>
                          </a:solidFill>
                          <a:effectLst/>
                        </a:rPr>
                        <a:t>Α /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 s</a:t>
                      </a:r>
                      <a:r>
                        <a:rPr lang="el-GR" sz="1800" b="1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18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l-GR" sz="1800" b="1" dirty="0">
                          <a:solidFill>
                            <a:schemeClr val="bg1"/>
                          </a:solidFill>
                          <a:effectLst/>
                        </a:rPr>
                        <a:t> /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kJ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mol</a:t>
                      </a:r>
                      <a:r>
                        <a:rPr lang="el-GR" sz="1800" b="1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b="0" dirty="0">
                          <a:effectLst/>
                        </a:rPr>
                        <a:t>ΟΗ + Η</a:t>
                      </a:r>
                      <a:r>
                        <a:rPr lang="el-GR" sz="1800" b="0" baseline="-25000" dirty="0">
                          <a:effectLst/>
                        </a:rPr>
                        <a:t>2</a:t>
                      </a:r>
                      <a:r>
                        <a:rPr lang="el-GR" sz="1800" b="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  <a:sym typeface="Symbol"/>
                        </a:rPr>
                        <a:t></a:t>
                      </a:r>
                      <a:r>
                        <a:rPr lang="el-GR" sz="1800" b="0" dirty="0">
                          <a:effectLst/>
                        </a:rPr>
                        <a:t> Η</a:t>
                      </a:r>
                      <a:r>
                        <a:rPr lang="el-GR" sz="1800" b="0" baseline="-25000" dirty="0">
                          <a:effectLst/>
                        </a:rPr>
                        <a:t>2</a:t>
                      </a:r>
                      <a:r>
                        <a:rPr lang="el-GR" sz="1800" b="0" dirty="0">
                          <a:effectLst/>
                        </a:rPr>
                        <a:t>Ο + Η</a:t>
                      </a:r>
                      <a:endParaRPr lang="en-GB" sz="18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8</a:t>
                      </a:r>
                      <a:r>
                        <a:rPr lang="el-GR" sz="1800">
                          <a:effectLst/>
                          <a:sym typeface="Symbol"/>
                        </a:rPr>
                        <a:t></a:t>
                      </a:r>
                      <a:r>
                        <a:rPr lang="el-GR" sz="1800">
                          <a:effectLst/>
                        </a:rPr>
                        <a:t>10</a:t>
                      </a:r>
                      <a:r>
                        <a:rPr lang="el-GR" sz="1800" baseline="30000">
                          <a:effectLst/>
                        </a:rPr>
                        <a:t>10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42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effectLst/>
                        </a:rPr>
                        <a:t>C</a:t>
                      </a:r>
                      <a:r>
                        <a:rPr lang="el-GR" sz="1800" b="0" baseline="-25000" dirty="0">
                          <a:effectLst/>
                        </a:rPr>
                        <a:t>2</a:t>
                      </a:r>
                      <a:r>
                        <a:rPr lang="en-US" sz="1800" b="0" dirty="0">
                          <a:effectLst/>
                        </a:rPr>
                        <a:t>H</a:t>
                      </a:r>
                      <a:r>
                        <a:rPr lang="el-GR" sz="1800" b="0" baseline="-25000" dirty="0">
                          <a:effectLst/>
                        </a:rPr>
                        <a:t>5</a:t>
                      </a:r>
                      <a:r>
                        <a:rPr lang="en-US" sz="1800" b="0" dirty="0" err="1">
                          <a:effectLst/>
                        </a:rPr>
                        <a:t>ONa</a:t>
                      </a:r>
                      <a:r>
                        <a:rPr lang="el-GR" sz="1800" b="0" dirty="0">
                          <a:effectLst/>
                        </a:rPr>
                        <a:t> + </a:t>
                      </a:r>
                      <a:r>
                        <a:rPr lang="en-US" sz="1800" b="0" dirty="0">
                          <a:effectLst/>
                        </a:rPr>
                        <a:t>CH</a:t>
                      </a:r>
                      <a:r>
                        <a:rPr lang="el-GR" sz="1800" b="0" baseline="-25000" dirty="0">
                          <a:effectLst/>
                        </a:rPr>
                        <a:t>3</a:t>
                      </a:r>
                      <a:r>
                        <a:rPr lang="en-US" sz="1800" b="0" dirty="0">
                          <a:effectLst/>
                        </a:rPr>
                        <a:t>I </a:t>
                      </a:r>
                      <a:r>
                        <a:rPr lang="el-GR" sz="1800" b="0" dirty="0">
                          <a:effectLst/>
                        </a:rPr>
                        <a:t>σε αιθανόλη</a:t>
                      </a:r>
                      <a:endParaRPr lang="en-GB" sz="18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2.42</a:t>
                      </a:r>
                      <a:r>
                        <a:rPr lang="el-GR" sz="1800" dirty="0">
                          <a:effectLst/>
                          <a:sym typeface="Symbol"/>
                        </a:rPr>
                        <a:t></a:t>
                      </a:r>
                      <a:r>
                        <a:rPr lang="el-GR" sz="1800" dirty="0">
                          <a:effectLst/>
                        </a:rPr>
                        <a:t>10</a:t>
                      </a:r>
                      <a:r>
                        <a:rPr lang="el-GR" sz="1800" baseline="30000" dirty="0">
                          <a:effectLst/>
                        </a:rPr>
                        <a:t>11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81,6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862258"/>
              </p:ext>
            </p:extLst>
          </p:nvPr>
        </p:nvGraphicFramePr>
        <p:xfrm>
          <a:off x="3646672" y="2872042"/>
          <a:ext cx="1701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Equation" r:id="rId6" imgW="1701720" imgH="419040" progId="Equation.DSMT4">
                  <p:embed/>
                </p:oleObj>
              </mc:Choice>
              <mc:Fallback>
                <p:oleObj name="Equation" r:id="rId6" imgW="1701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672" y="2872042"/>
                        <a:ext cx="17018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2000" smtClean="0"/>
              <a:t>3</a:t>
            </a:fld>
            <a:r>
              <a:rPr lang="el-GR" sz="2000" dirty="0" smtClean="0"/>
              <a:t>/18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9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Εξάρτηση της ταχύτητας αντίδρασης από τη θερμοκρασία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378" y="2770261"/>
            <a:ext cx="10835237" cy="4645025"/>
          </a:xfrm>
        </p:spPr>
        <p:txBody>
          <a:bodyPr>
            <a:normAutofit/>
          </a:bodyPr>
          <a:lstStyle/>
          <a:p>
            <a:pPr algn="just">
              <a:lnSpc>
                <a:spcPct val="124000"/>
              </a:lnSpc>
              <a:spcAft>
                <a:spcPts val="600"/>
              </a:spcAft>
            </a:pPr>
            <a:r>
              <a:rPr lang="el-GR" sz="1600" dirty="0" smtClean="0"/>
              <a:t>Η </a:t>
            </a:r>
            <a:r>
              <a:rPr lang="el-GR" sz="1600" dirty="0"/>
              <a:t>γραφική παράσταση του </a:t>
            </a:r>
            <a:r>
              <a:rPr lang="el-GR" sz="1600" b="1" dirty="0">
                <a:solidFill>
                  <a:srgbClr val="99CC00"/>
                </a:solidFill>
              </a:rPr>
              <a:t>lnk</a:t>
            </a:r>
            <a:r>
              <a:rPr lang="el-GR" sz="1600" dirty="0"/>
              <a:t> ως προς </a:t>
            </a:r>
            <a:r>
              <a:rPr lang="el-GR" sz="1600" b="1" dirty="0">
                <a:solidFill>
                  <a:srgbClr val="99CC00"/>
                </a:solidFill>
              </a:rPr>
              <a:t>1/Τ</a:t>
            </a:r>
            <a:r>
              <a:rPr lang="el-GR" sz="1600" dirty="0"/>
              <a:t> είναι μια ευθεία, με το lnΑ να δίνεται από την </a:t>
            </a:r>
            <a:r>
              <a:rPr lang="el-GR" sz="1600" dirty="0" smtClean="0"/>
              <a:t>τεταγμένη του </a:t>
            </a:r>
            <a:r>
              <a:rPr lang="el-GR" sz="1600" dirty="0"/>
              <a:t>άξονα y (για 1/Τ </a:t>
            </a:r>
            <a:r>
              <a:rPr lang="el-GR" sz="1600" dirty="0" smtClean="0">
                <a:sym typeface="Symbol"/>
              </a:rPr>
              <a:t></a:t>
            </a:r>
            <a:r>
              <a:rPr lang="el-GR" sz="1600" dirty="0" smtClean="0"/>
              <a:t> </a:t>
            </a:r>
            <a:r>
              <a:rPr lang="el-GR" sz="1600" dirty="0"/>
              <a:t>0) και το</a:t>
            </a:r>
            <a:r>
              <a:rPr lang="el-GR" sz="1600" dirty="0">
                <a:solidFill>
                  <a:srgbClr val="99CC00"/>
                </a:solidFill>
              </a:rPr>
              <a:t> -E</a:t>
            </a:r>
            <a:r>
              <a:rPr lang="el-GR" sz="1600" baseline="-25000" dirty="0">
                <a:solidFill>
                  <a:srgbClr val="99CC00"/>
                </a:solidFill>
              </a:rPr>
              <a:t>a</a:t>
            </a:r>
            <a:r>
              <a:rPr lang="el-GR" sz="1600" dirty="0">
                <a:solidFill>
                  <a:srgbClr val="99CC00"/>
                </a:solidFill>
              </a:rPr>
              <a:t>/R </a:t>
            </a:r>
            <a:r>
              <a:rPr lang="el-GR" sz="1600" dirty="0"/>
              <a:t>να προσδιορίζεται </a:t>
            </a:r>
            <a:r>
              <a:rPr lang="el-GR" sz="1600" dirty="0">
                <a:solidFill>
                  <a:srgbClr val="99CC00"/>
                </a:solidFill>
              </a:rPr>
              <a:t>από την κλίση </a:t>
            </a:r>
            <a:r>
              <a:rPr lang="el-GR" sz="1600" dirty="0"/>
              <a:t>της </a:t>
            </a:r>
            <a:r>
              <a:rPr lang="el-GR" sz="1600" dirty="0" smtClean="0"/>
              <a:t>ευθείας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endParaRPr lang="en-US" sz="1600" dirty="0" smtClean="0"/>
          </a:p>
          <a:p>
            <a:pPr marL="3768725" lvl="0" algn="just">
              <a:lnSpc>
                <a:spcPct val="124000"/>
              </a:lnSpc>
            </a:pPr>
            <a:r>
              <a:rPr lang="el-GR" sz="1600" dirty="0" smtClean="0"/>
              <a:t>Η </a:t>
            </a:r>
            <a:r>
              <a:rPr lang="el-GR" sz="1600" dirty="0"/>
              <a:t>εξίσωση </a:t>
            </a:r>
            <a:r>
              <a:rPr lang="en-US" sz="1600" dirty="0"/>
              <a:t>Arrhenius</a:t>
            </a:r>
            <a:r>
              <a:rPr lang="el-GR" sz="1600" dirty="0"/>
              <a:t> μπορεί να εξηγηθεί με την βοήθεια της </a:t>
            </a:r>
            <a:r>
              <a:rPr lang="el-GR" sz="1600" i="1" u="sng" dirty="0">
                <a:solidFill>
                  <a:srgbClr val="99CC00"/>
                </a:solidFill>
              </a:rPr>
              <a:t>θεωρίας </a:t>
            </a:r>
            <a:r>
              <a:rPr lang="el-GR" sz="1600" i="1" u="sng" dirty="0" smtClean="0">
                <a:solidFill>
                  <a:srgbClr val="99CC00"/>
                </a:solidFill>
              </a:rPr>
              <a:t>κρούσεων</a:t>
            </a:r>
            <a:r>
              <a:rPr lang="el-GR" sz="1600" dirty="0" smtClean="0">
                <a:solidFill>
                  <a:srgbClr val="99CC00"/>
                </a:solidFill>
              </a:rPr>
              <a:t> </a:t>
            </a:r>
            <a:r>
              <a:rPr lang="el-GR" sz="1600" dirty="0"/>
              <a:t>των χημικών αντιδράσεων</a:t>
            </a:r>
            <a:r>
              <a:rPr lang="el-GR" sz="1600" dirty="0" smtClean="0"/>
              <a:t>.</a:t>
            </a:r>
            <a:endParaRPr lang="en-GB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/>
          <a:stretch/>
        </p:blipFill>
        <p:spPr bwMode="auto">
          <a:xfrm>
            <a:off x="1059616" y="3744686"/>
            <a:ext cx="2689686" cy="296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25" y="4285397"/>
            <a:ext cx="3573602" cy="2428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84" y="4285397"/>
            <a:ext cx="3369132" cy="242020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002319"/>
              </p:ext>
            </p:extLst>
          </p:nvPr>
        </p:nvGraphicFramePr>
        <p:xfrm>
          <a:off x="4905637" y="1833580"/>
          <a:ext cx="2146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7" imgW="2145960" imgH="876240" progId="Equation.DSMT4">
                  <p:embed/>
                </p:oleObj>
              </mc:Choice>
              <mc:Fallback>
                <p:oleObj name="Equation" r:id="rId7" imgW="2145960" imgH="876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637" y="1833580"/>
                        <a:ext cx="2146300" cy="876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2000" smtClean="0"/>
              <a:t>4</a:t>
            </a:fld>
            <a:r>
              <a:rPr lang="el-GR" sz="2000" dirty="0" smtClean="0"/>
              <a:t>/18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962627" y="2127088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(της μορφής </a:t>
            </a:r>
            <a:r>
              <a:rPr lang="en-US" dirty="0" smtClean="0"/>
              <a:t>y=</a:t>
            </a:r>
            <a:r>
              <a:rPr lang="en-US" dirty="0" err="1" smtClean="0"/>
              <a:t>a+bx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29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Εξάρτηση της ταχύτητας αντίδρασης από τη θερμοκρασία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971" y="3302531"/>
            <a:ext cx="10476000" cy="4645025"/>
          </a:xfrm>
        </p:spPr>
        <p:txBody>
          <a:bodyPr>
            <a:normAutofit/>
          </a:bodyPr>
          <a:lstStyle/>
          <a:p>
            <a:pPr marL="3768725" lvl="0" algn="just">
              <a:lnSpc>
                <a:spcPct val="124000"/>
              </a:lnSpc>
            </a:pPr>
            <a:r>
              <a:rPr lang="el-GR" sz="1700" dirty="0" smtClean="0">
                <a:solidFill>
                  <a:srgbClr val="99CC00"/>
                </a:solidFill>
              </a:rPr>
              <a:t>Μεγάλη </a:t>
            </a:r>
            <a:r>
              <a:rPr lang="el-GR" sz="1700" dirty="0">
                <a:solidFill>
                  <a:srgbClr val="99CC00"/>
                </a:solidFill>
              </a:rPr>
              <a:t>ενέργεια ενεργοποίησης </a:t>
            </a:r>
            <a:r>
              <a:rPr lang="el-GR" sz="1700" dirty="0"/>
              <a:t>σημαίνει </a:t>
            </a:r>
            <a:r>
              <a:rPr lang="el-GR" sz="1700" dirty="0">
                <a:solidFill>
                  <a:srgbClr val="99CC00"/>
                </a:solidFill>
              </a:rPr>
              <a:t>ισχυρή εξάρτηση της σταθεράς ταχύτητας</a:t>
            </a:r>
            <a:r>
              <a:rPr lang="el-GR" sz="1700" dirty="0"/>
              <a:t> (και κατά συνέπεια του ρυθμού της αντίδρασης) </a:t>
            </a:r>
            <a:r>
              <a:rPr lang="el-GR" sz="1700" dirty="0">
                <a:solidFill>
                  <a:srgbClr val="99CC00"/>
                </a:solidFill>
              </a:rPr>
              <a:t>από την θερμοκρασία</a:t>
            </a:r>
            <a:endParaRPr lang="en-GB" sz="1700" b="1" dirty="0">
              <a:solidFill>
                <a:srgbClr val="99CC00"/>
              </a:solidFill>
            </a:endParaRPr>
          </a:p>
          <a:p>
            <a:pPr marL="3768725" lvl="0" algn="just">
              <a:lnSpc>
                <a:spcPct val="124000"/>
              </a:lnSpc>
            </a:pPr>
            <a:r>
              <a:rPr lang="el-GR" sz="1700" dirty="0"/>
              <a:t>Όταν </a:t>
            </a:r>
            <a:r>
              <a:rPr lang="el-GR" sz="1700" b="1" dirty="0">
                <a:solidFill>
                  <a:srgbClr val="99CC00"/>
                </a:solidFill>
              </a:rPr>
              <a:t>Ε</a:t>
            </a:r>
            <a:r>
              <a:rPr lang="en-US" sz="1700" b="1" baseline="-25000" dirty="0">
                <a:solidFill>
                  <a:srgbClr val="99CC00"/>
                </a:solidFill>
              </a:rPr>
              <a:t>a</a:t>
            </a:r>
            <a:r>
              <a:rPr lang="el-GR" sz="1700" b="1" dirty="0">
                <a:solidFill>
                  <a:srgbClr val="99CC00"/>
                </a:solidFill>
              </a:rPr>
              <a:t>=0 </a:t>
            </a:r>
            <a:r>
              <a:rPr lang="el-GR" sz="1700" dirty="0"/>
              <a:t>(μηδενική ενέργεια ενεργοποίησης), τότε ο ρυθμός της αντίδρασης </a:t>
            </a:r>
            <a:r>
              <a:rPr lang="el-GR" sz="1700" dirty="0">
                <a:solidFill>
                  <a:srgbClr val="99CC00"/>
                </a:solidFill>
              </a:rPr>
              <a:t>δεν εξαρτάται από την θερμοκρασία</a:t>
            </a:r>
            <a:r>
              <a:rPr lang="el-GR" sz="1700" dirty="0"/>
              <a:t>. </a:t>
            </a:r>
            <a:endParaRPr lang="en-GB" sz="1700" dirty="0"/>
          </a:p>
          <a:p>
            <a:pPr marL="3768725" lvl="0" algn="just">
              <a:lnSpc>
                <a:spcPct val="124000"/>
              </a:lnSpc>
            </a:pPr>
            <a:r>
              <a:rPr lang="el-GR" sz="1700" dirty="0"/>
              <a:t>Σπάνια </a:t>
            </a:r>
            <a:r>
              <a:rPr lang="el-GR" sz="1700" dirty="0" smtClean="0"/>
              <a:t>παρατηρείται </a:t>
            </a:r>
            <a:r>
              <a:rPr lang="el-GR" sz="1700" b="1" dirty="0" smtClean="0">
                <a:solidFill>
                  <a:srgbClr val="99CC00"/>
                </a:solidFill>
              </a:rPr>
              <a:t>Ε</a:t>
            </a:r>
            <a:r>
              <a:rPr lang="el-GR" sz="1700" b="1" baseline="-25000" dirty="0" smtClean="0">
                <a:solidFill>
                  <a:srgbClr val="99CC00"/>
                </a:solidFill>
              </a:rPr>
              <a:t>α</a:t>
            </a:r>
            <a:r>
              <a:rPr lang="el-GR" sz="1700" b="1" dirty="0" smtClean="0">
                <a:solidFill>
                  <a:srgbClr val="99CC00"/>
                </a:solidFill>
              </a:rPr>
              <a:t>&lt;0</a:t>
            </a:r>
            <a:r>
              <a:rPr lang="el-GR" sz="1700" dirty="0" smtClean="0"/>
              <a:t> (ο </a:t>
            </a:r>
            <a:r>
              <a:rPr lang="el-GR" sz="1700" dirty="0"/>
              <a:t>ρυθμός μειώνεται με αύξηση της θερμοκρασίας) . Αυτό οφείλεται στο γεγονός ότι η αντίδραση ακολουθεί ένα πολύπλοκο (</a:t>
            </a:r>
            <a:r>
              <a:rPr lang="el-GR" sz="1700" dirty="0" err="1"/>
              <a:t>πολυβηματικό</a:t>
            </a:r>
            <a:r>
              <a:rPr lang="el-GR" sz="1700" dirty="0"/>
              <a:t>) </a:t>
            </a:r>
            <a:r>
              <a:rPr lang="el-GR" sz="1700" dirty="0" smtClean="0"/>
              <a:t>μηχανισμό</a:t>
            </a:r>
            <a:r>
              <a:rPr lang="en-US" sz="1700" dirty="0" smtClean="0"/>
              <a:t>.</a:t>
            </a:r>
            <a:endParaRPr lang="el-GR" sz="17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/>
          <a:stretch/>
        </p:blipFill>
        <p:spPr bwMode="auto">
          <a:xfrm>
            <a:off x="854899" y="3389846"/>
            <a:ext cx="2689686" cy="296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429134"/>
              </p:ext>
            </p:extLst>
          </p:nvPr>
        </p:nvGraphicFramePr>
        <p:xfrm>
          <a:off x="4905637" y="2174776"/>
          <a:ext cx="2146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4" imgW="2145960" imgH="876240" progId="Equation.DSMT4">
                  <p:embed/>
                </p:oleObj>
              </mc:Choice>
              <mc:Fallback>
                <p:oleObj name="Equation" r:id="rId4" imgW="2145960" imgH="876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637" y="2174776"/>
                        <a:ext cx="2146300" cy="876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2000" smtClean="0"/>
              <a:t>5</a:t>
            </a:fld>
            <a:r>
              <a:rPr lang="el-GR" sz="2000" dirty="0" smtClean="0"/>
              <a:t>/18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21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Ερμηνεία </a:t>
            </a:r>
            <a:r>
              <a:rPr lang="el-GR" sz="4000" dirty="0"/>
              <a:t>παραμέτρων </a:t>
            </a:r>
            <a:r>
              <a:rPr lang="en-GB" sz="4000" dirty="0"/>
              <a:t>Arrhenius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86149" y="1567831"/>
                <a:ext cx="6837529" cy="5413001"/>
              </a:xfrm>
            </p:spPr>
            <p:txBody>
              <a:bodyPr>
                <a:noAutofit/>
              </a:bodyPr>
              <a:lstStyle/>
              <a:p>
                <a:pPr marL="0" lvl="0" algn="just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l-GR" sz="1700" dirty="0" smtClean="0"/>
                  <a:t>Για </a:t>
                </a:r>
                <a:r>
                  <a:rPr lang="el-GR" sz="1700" dirty="0"/>
                  <a:t>αντιδράσεις που αφορούν την σύγκρουση δύο μορίων, </a:t>
                </a:r>
                <a:r>
                  <a:rPr lang="el-GR" sz="1700" dirty="0">
                    <a:solidFill>
                      <a:srgbClr val="99CC00"/>
                    </a:solidFill>
                  </a:rPr>
                  <a:t>η ενέργεια ενεργοποίησης είναι η ελάχιστη κινητική ενέργεια που πρέπει να έχουν τα αντιδρώντα έτσι ώστε να σχηματίσουν προϊόντα</a:t>
                </a:r>
                <a:r>
                  <a:rPr lang="el-GR" sz="1700" dirty="0" smtClean="0"/>
                  <a:t>.</a:t>
                </a:r>
              </a:p>
              <a:p>
                <a:pPr marL="0" lvl="0" algn="just">
                  <a:lnSpc>
                    <a:spcPct val="110000"/>
                  </a:lnSpc>
                  <a:spcBef>
                    <a:spcPts val="600"/>
                  </a:spcBef>
                </a:pPr>
                <a:endParaRPr lang="el-GR" sz="800" dirty="0"/>
              </a:p>
              <a:p>
                <a:pPr marL="0" lvl="0" algn="just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l-GR" sz="1700" dirty="0" smtClean="0"/>
                  <a:t>Το </a:t>
                </a:r>
                <a:r>
                  <a:rPr lang="el-GR" sz="1700" dirty="0"/>
                  <a:t>κλάσμα των συγκρούσεων με κινητική ενέργεια μεγαλύτερη από </a:t>
                </a:r>
                <a:r>
                  <a:rPr lang="el-GR" sz="1700" dirty="0" err="1"/>
                  <a:t>E</a:t>
                </a:r>
                <a:r>
                  <a:rPr lang="el-GR" sz="1700" baseline="-25000" dirty="0" err="1"/>
                  <a:t>a</a:t>
                </a:r>
                <a:r>
                  <a:rPr lang="el-GR" sz="1700" dirty="0"/>
                  <a:t> δίνεται από την κατανομή </a:t>
                </a:r>
                <a:r>
                  <a:rPr lang="el-GR" sz="1700" dirty="0" err="1"/>
                  <a:t>Boltzmann</a:t>
                </a:r>
                <a:r>
                  <a:rPr lang="el-GR" sz="1700" dirty="0"/>
                  <a:t> ως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700" b="0" i="0" smtClean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l-GR" sz="17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1700" b="0" i="0" smtClean="0">
                            <a:latin typeface="Cambria Math" panose="02040503050406030204" pitchFamily="18" charset="0"/>
                          </a:rPr>
                          <m:t>RT</m:t>
                        </m:r>
                      </m:sup>
                    </m:sSup>
                  </m:oMath>
                </a14:m>
                <a:r>
                  <a:rPr lang="en-US" sz="1700" dirty="0" smtClean="0"/>
                  <a:t> </a:t>
                </a:r>
                <a:r>
                  <a:rPr lang="en-US" sz="1700" dirty="0" smtClean="0">
                    <a:sym typeface="Wingdings" panose="05000000000000000000" pitchFamily="2" charset="2"/>
                  </a:rPr>
                  <a:t></a:t>
                </a:r>
                <a:r>
                  <a:rPr lang="en-US" sz="1700" dirty="0" smtClean="0"/>
                  <a:t>  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ο </a:t>
                </a:r>
                <a:r>
                  <a:rPr lang="el-GR" sz="1700" dirty="0">
                    <a:solidFill>
                      <a:srgbClr val="99CC00"/>
                    </a:solidFill>
                  </a:rPr>
                  <a:t>εκθετικός 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παράγοντας </a:t>
                </a:r>
                <a:r>
                  <a:rPr lang="el-GR" sz="1700" dirty="0">
                    <a:solidFill>
                      <a:srgbClr val="99CC00"/>
                    </a:solidFill>
                  </a:rPr>
                  <a:t>μπορεί να θεωρηθεί ως το κλάσμα των 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συγκρούσεων </a:t>
                </a:r>
                <a:r>
                  <a:rPr lang="el-GR" sz="1700" dirty="0">
                    <a:solidFill>
                      <a:srgbClr val="99CC00"/>
                    </a:solidFill>
                  </a:rPr>
                  <a:t>που έχουν αρκετή κινητική ενέργεια 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(ίση ή μεγαλύτερη της Ε</a:t>
                </a:r>
                <a:r>
                  <a:rPr lang="el-GR" sz="1700" baseline="-25000" dirty="0" smtClean="0">
                    <a:solidFill>
                      <a:srgbClr val="99CC00"/>
                    </a:solidFill>
                  </a:rPr>
                  <a:t>α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) έτσι </a:t>
                </a:r>
                <a:r>
                  <a:rPr lang="el-GR" sz="1700" dirty="0">
                    <a:solidFill>
                      <a:srgbClr val="99CC00"/>
                    </a:solidFill>
                  </a:rPr>
                  <a:t>ώστε να οδηγήσουν σε προϊόντα</a:t>
                </a:r>
                <a:r>
                  <a:rPr lang="el-GR" sz="1700" dirty="0" smtClean="0"/>
                  <a:t>.</a:t>
                </a:r>
              </a:p>
              <a:p>
                <a:pPr marL="0" lvl="0" algn="just">
                  <a:lnSpc>
                    <a:spcPct val="110000"/>
                  </a:lnSpc>
                  <a:spcBef>
                    <a:spcPts val="600"/>
                  </a:spcBef>
                </a:pPr>
                <a:endParaRPr lang="el-GR" sz="800" dirty="0"/>
              </a:p>
              <a:p>
                <a:pPr marL="0" lvl="0" algn="just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l-GR" sz="1700" dirty="0" smtClean="0"/>
                  <a:t>Ο </a:t>
                </a:r>
                <a:r>
                  <a:rPr lang="el-GR" sz="1700" dirty="0"/>
                  <a:t>προεκθετικός παράγοντας</a:t>
                </a:r>
                <a:r>
                  <a:rPr lang="el-GR" sz="1700" dirty="0">
                    <a:solidFill>
                      <a:srgbClr val="99CC00"/>
                    </a:solidFill>
                  </a:rPr>
                  <a:t> </a:t>
                </a:r>
                <a:r>
                  <a:rPr lang="en-US" sz="1700" dirty="0" smtClean="0">
                    <a:solidFill>
                      <a:srgbClr val="99CC00"/>
                    </a:solidFill>
                  </a:rPr>
                  <a:t>A 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είναι </a:t>
                </a:r>
                <a:r>
                  <a:rPr lang="el-GR" sz="1700" dirty="0">
                    <a:solidFill>
                      <a:srgbClr val="99CC00"/>
                    </a:solidFill>
                  </a:rPr>
                  <a:t>ένα μέτρο 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της συχνότητας των συγκρούσεων, και της πιθανότητας τα μόρια να έχουν ευνοικό προσανατολισμό)</a:t>
                </a:r>
                <a:r>
                  <a:rPr lang="el-GR" sz="1700" dirty="0" smtClean="0"/>
                  <a:t>, </a:t>
                </a:r>
                <a:r>
                  <a:rPr lang="el-GR" sz="1700" dirty="0"/>
                  <a:t>ανεξάρτητα από την ενέργειά τους</a:t>
                </a:r>
                <a:r>
                  <a:rPr lang="el-GR" sz="1700" dirty="0" smtClean="0"/>
                  <a:t>.</a:t>
                </a:r>
              </a:p>
              <a:p>
                <a:pPr marL="0" lvl="0" algn="just">
                  <a:lnSpc>
                    <a:spcPct val="110000"/>
                  </a:lnSpc>
                  <a:spcBef>
                    <a:spcPts val="600"/>
                  </a:spcBef>
                </a:pPr>
                <a:endParaRPr lang="el-GR" sz="800" dirty="0"/>
              </a:p>
              <a:p>
                <a:pPr marL="0" lvl="0" algn="just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l-GR" sz="1700" dirty="0" smtClean="0"/>
                  <a:t>Το 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γινόμενο του </a:t>
                </a:r>
                <a:r>
                  <a:rPr lang="el-GR" sz="1700" dirty="0" err="1" smtClean="0">
                    <a:solidFill>
                      <a:srgbClr val="99CC00"/>
                    </a:solidFill>
                  </a:rPr>
                  <a:t>προεκθετικού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 Α </a:t>
                </a:r>
                <a:r>
                  <a:rPr lang="el-GR" sz="1700" dirty="0">
                    <a:solidFill>
                      <a:srgbClr val="99CC00"/>
                    </a:solidFill>
                  </a:rPr>
                  <a:t>επί του εκθετικού </a:t>
                </a:r>
                <a:r>
                  <a:rPr lang="el-GR" sz="1700" dirty="0" smtClean="0">
                    <a:solidFill>
                      <a:srgbClr val="99CC00"/>
                    </a:solidFill>
                  </a:rPr>
                  <a:t>παράγοντα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700" i="1">
                                <a:solidFill>
                                  <a:srgbClr val="99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700">
                                <a:solidFill>
                                  <a:srgbClr val="99CC00"/>
                                </a:solidFill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rgbClr val="99CC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l-GR" sz="1700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1700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</a:rPr>
                          <m:t>RT</m:t>
                        </m:r>
                      </m:sup>
                    </m:sSup>
                  </m:oMath>
                </a14:m>
                <a:r>
                  <a:rPr lang="el-GR" sz="1700" dirty="0" smtClean="0"/>
                  <a:t> </a:t>
                </a:r>
                <a:r>
                  <a:rPr lang="el-GR" sz="1700" dirty="0"/>
                  <a:t>δίνει τον αριθμό των </a:t>
                </a:r>
                <a:r>
                  <a:rPr lang="el-GR" sz="1700" dirty="0">
                    <a:solidFill>
                      <a:srgbClr val="99CC00"/>
                    </a:solidFill>
                  </a:rPr>
                  <a:t>επιτυχών συγκρούσεων</a:t>
                </a:r>
                <a:r>
                  <a:rPr lang="el-GR" sz="1700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86149" y="1567831"/>
                <a:ext cx="6837529" cy="5413001"/>
              </a:xfrm>
              <a:blipFill>
                <a:blip r:embed="rId3"/>
                <a:stretch>
                  <a:fillRect l="-624" t="-225" r="-5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946951"/>
              </p:ext>
            </p:extLst>
          </p:nvPr>
        </p:nvGraphicFramePr>
        <p:xfrm>
          <a:off x="1409093" y="1979882"/>
          <a:ext cx="2282552" cy="57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4" imgW="1473120" imgH="368280" progId="Equation.DSMT4">
                  <p:embed/>
                </p:oleObj>
              </mc:Choice>
              <mc:Fallback>
                <p:oleObj name="Equation" r:id="rId4" imgW="14731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093" y="1979882"/>
                        <a:ext cx="2282552" cy="570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3247792"/>
            <a:ext cx="4664009" cy="341544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2000" smtClean="0"/>
              <a:t>6</a:t>
            </a:fld>
            <a:r>
              <a:rPr lang="el-GR" sz="2000" dirty="0" smtClean="0"/>
              <a:t>/18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72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Παρακολούθηση </a:t>
            </a:r>
            <a:r>
              <a:rPr lang="el-GR" sz="4000" dirty="0"/>
              <a:t>της κινητικής </a:t>
            </a:r>
            <a:r>
              <a:rPr lang="el-GR" sz="4000" dirty="0" smtClean="0"/>
              <a:t>της υδρόλυσης </a:t>
            </a:r>
            <a:r>
              <a:rPr lang="el-GR" sz="4000" dirty="0"/>
              <a:t>του οξικού αιθυλεστέρα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916" y="2428772"/>
            <a:ext cx="10849124" cy="1367896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el-GR" dirty="0"/>
              <a:t>Η υδρόλυση του </a:t>
            </a:r>
            <a:r>
              <a:rPr lang="el-GR" dirty="0">
                <a:solidFill>
                  <a:srgbClr val="99CC00"/>
                </a:solidFill>
              </a:rPr>
              <a:t>οξικού αιθυλεστέρα </a:t>
            </a:r>
            <a:r>
              <a:rPr lang="el-GR" dirty="0"/>
              <a:t>μπορεί να πραγματοποιηθεί σε όξινο περιβάλλον (το </a:t>
            </a:r>
            <a:r>
              <a:rPr lang="el-GR" dirty="0" smtClean="0"/>
              <a:t>προστιθέμενο </a:t>
            </a:r>
            <a:r>
              <a:rPr lang="el-GR" dirty="0"/>
              <a:t>οξύ δρα ως καταλύτης</a:t>
            </a:r>
            <a:r>
              <a:rPr lang="el-GR" dirty="0" smtClean="0"/>
              <a:t>):</a:t>
            </a:r>
            <a:endParaRPr lang="en-US" dirty="0" smtClean="0"/>
          </a:p>
          <a:p>
            <a:pPr algn="just">
              <a:lnSpc>
                <a:spcPct val="114000"/>
              </a:lnSpc>
            </a:pPr>
            <a:endParaRPr lang="en-US" dirty="0"/>
          </a:p>
          <a:p>
            <a:pPr marL="0" indent="0" algn="just">
              <a:lnSpc>
                <a:spcPct val="114000"/>
              </a:lnSpc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395000"/>
              </p:ext>
            </p:extLst>
          </p:nvPr>
        </p:nvGraphicFramePr>
        <p:xfrm>
          <a:off x="3563640" y="3173770"/>
          <a:ext cx="5930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4" imgW="5930640" imgH="482400" progId="Equation.DSMT4">
                  <p:embed/>
                </p:oleObj>
              </mc:Choice>
              <mc:Fallback>
                <p:oleObj name="Equation" r:id="rId4" imgW="5930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640" y="3173770"/>
                        <a:ext cx="5930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297" y="6404021"/>
            <a:ext cx="11745523" cy="369332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pc="150" dirty="0" smtClean="0"/>
              <a:t>Επομένως </a:t>
            </a:r>
            <a:r>
              <a:rPr lang="el-GR" spc="150" dirty="0"/>
              <a:t>σε ένα διάγραμμα </a:t>
            </a:r>
            <a:r>
              <a:rPr lang="en-US" b="1" spc="150" dirty="0" err="1" smtClean="0"/>
              <a:t>ln</a:t>
            </a:r>
            <a:r>
              <a:rPr lang="en-US" b="1" spc="150" dirty="0" smtClean="0"/>
              <a:t>(C</a:t>
            </a:r>
            <a:r>
              <a:rPr lang="en-US" b="1" spc="150" baseline="-25000" dirty="0" smtClean="0"/>
              <a:t>0</a:t>
            </a:r>
            <a:r>
              <a:rPr lang="en-US" b="1" spc="150" dirty="0" smtClean="0"/>
              <a:t>/C</a:t>
            </a:r>
            <a:r>
              <a:rPr lang="en-US" b="1" spc="150" baseline="-25000" dirty="0" smtClean="0"/>
              <a:t>t</a:t>
            </a:r>
            <a:r>
              <a:rPr lang="en-US" b="1" spc="150" dirty="0" smtClean="0"/>
              <a:t>) vs. t</a:t>
            </a:r>
            <a:r>
              <a:rPr lang="el-GR" spc="150" dirty="0" smtClean="0"/>
              <a:t> η </a:t>
            </a:r>
            <a:r>
              <a:rPr lang="el-GR" spc="150" dirty="0"/>
              <a:t>κλίση της ευθείας δίνει την σταθερά </a:t>
            </a:r>
            <a:r>
              <a:rPr lang="el-GR" spc="150" dirty="0" smtClean="0"/>
              <a:t>k (</a:t>
            </a:r>
            <a:r>
              <a:rPr lang="en-US" spc="150" dirty="0"/>
              <a:t>t</a:t>
            </a:r>
            <a:r>
              <a:rPr lang="en-US" spc="150" baseline="30000" dirty="0" smtClean="0"/>
              <a:t>-1</a:t>
            </a:r>
            <a:r>
              <a:rPr lang="en-US" spc="150" dirty="0" smtClean="0"/>
              <a:t>)</a:t>
            </a:r>
            <a:r>
              <a:rPr lang="el-GR" spc="150" dirty="0" smtClean="0"/>
              <a:t>.</a:t>
            </a:r>
            <a:endParaRPr lang="el-GR" spc="15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46127" y="3740046"/>
            <a:ext cx="10849124" cy="2496622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el-GR" dirty="0" smtClean="0"/>
              <a:t>Αν </a:t>
            </a:r>
            <a:r>
              <a:rPr lang="el-GR" dirty="0"/>
              <a:t>και η αντίδραση είναι διμοριακή, μπορεί να μελετηθεί ως ψευδομονομοριακή </a:t>
            </a:r>
            <a:r>
              <a:rPr lang="el-GR" dirty="0">
                <a:solidFill>
                  <a:srgbClr val="99CC00"/>
                </a:solidFill>
              </a:rPr>
              <a:t>πρώτης τάξης </a:t>
            </a:r>
            <a:r>
              <a:rPr lang="el-GR" dirty="0"/>
              <a:t>καθώς </a:t>
            </a:r>
            <a:r>
              <a:rPr lang="el-GR" dirty="0">
                <a:solidFill>
                  <a:srgbClr val="99CC00"/>
                </a:solidFill>
              </a:rPr>
              <a:t>η συγκέντρωση του νερού </a:t>
            </a:r>
            <a:r>
              <a:rPr lang="el-GR" dirty="0"/>
              <a:t>(ενός από τα δύο </a:t>
            </a:r>
            <a:r>
              <a:rPr lang="el-GR" i="1" dirty="0"/>
              <a:t>αντιδρώντα</a:t>
            </a:r>
            <a:r>
              <a:rPr lang="el-GR" dirty="0"/>
              <a:t>) </a:t>
            </a:r>
            <a:r>
              <a:rPr lang="el-GR" dirty="0">
                <a:solidFill>
                  <a:srgbClr val="99CC00"/>
                </a:solidFill>
              </a:rPr>
              <a:t>παραμένει πρακτικά σταθερή </a:t>
            </a:r>
            <a:r>
              <a:rPr lang="el-GR" dirty="0"/>
              <a:t>κατά την διάρκεια της αντίδρασης (αραιό υδατικό διάλυμα</a:t>
            </a:r>
            <a:r>
              <a:rPr lang="el-GR" dirty="0" smtClean="0"/>
              <a:t>)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77290" y="177303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Θεωρητικό Μέρος</a:t>
            </a:r>
            <a:endParaRPr lang="en-US" i="1" dirty="0">
              <a:solidFill>
                <a:srgbClr val="99CC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54428" y="4826968"/>
            <a:ext cx="8327127" cy="1409700"/>
            <a:chOff x="3254428" y="4826968"/>
            <a:chExt cx="8327127" cy="1409700"/>
          </a:xfrm>
        </p:grpSpPr>
        <p:grpSp>
          <p:nvGrpSpPr>
            <p:cNvPr id="7" name="Group 6"/>
            <p:cNvGrpSpPr/>
            <p:nvPr/>
          </p:nvGrpSpPr>
          <p:grpSpPr>
            <a:xfrm>
              <a:off x="3254428" y="4826968"/>
              <a:ext cx="5880100" cy="1409700"/>
              <a:chOff x="3254428" y="4826968"/>
              <a:chExt cx="5880100" cy="14097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2365372"/>
                  </p:ext>
                </p:extLst>
              </p:nvPr>
            </p:nvGraphicFramePr>
            <p:xfrm>
              <a:off x="3254428" y="4826968"/>
              <a:ext cx="5880100" cy="673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65" name="Equation" r:id="rId6" imgW="5879880" imgH="672840" progId="Equation.DSMT4">
                      <p:embed/>
                    </p:oleObj>
                  </mc:Choice>
                  <mc:Fallback>
                    <p:oleObj name="Equation" r:id="rId6" imgW="5879880" imgH="6728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254428" y="4826968"/>
                            <a:ext cx="5880100" cy="673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3"/>
              <p:cNvGrpSpPr/>
              <p:nvPr/>
            </p:nvGrpSpPr>
            <p:grpSpPr>
              <a:xfrm>
                <a:off x="4307072" y="5500068"/>
                <a:ext cx="4655068" cy="736600"/>
                <a:chOff x="4307072" y="5500068"/>
                <a:chExt cx="4655068" cy="736600"/>
              </a:xfrm>
            </p:grpSpPr>
            <p:graphicFrame>
              <p:nvGraphicFramePr>
                <p:cNvPr id="9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83058455"/>
                    </p:ext>
                  </p:extLst>
                </p:nvPr>
              </p:nvGraphicFramePr>
              <p:xfrm>
                <a:off x="4307072" y="5500068"/>
                <a:ext cx="2082800" cy="736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366" name="Equation" r:id="rId8" imgW="2082600" imgH="736560" progId="Equation.DSMT4">
                        <p:embed/>
                      </p:oleObj>
                    </mc:Choice>
                    <mc:Fallback>
                      <p:oleObj name="Equation" r:id="rId8" imgW="2082600" imgH="736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07072" y="5500068"/>
                              <a:ext cx="2082800" cy="736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" name="TextBox 10"/>
                <p:cNvSpPr txBox="1"/>
                <p:nvPr/>
              </p:nvSpPr>
              <p:spPr>
                <a:xfrm>
                  <a:off x="6834635" y="5658500"/>
                  <a:ext cx="21275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i="1" dirty="0" smtClean="0">
                      <a:solidFill>
                        <a:srgbClr val="FF0000"/>
                      </a:solidFill>
                    </a:rPr>
                    <a:t>κινητική εξίσωση</a:t>
                  </a:r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9694500" y="5658500"/>
              <a:ext cx="18870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(</a:t>
              </a:r>
              <a:r>
                <a:rPr lang="el-GR" sz="1400" b="1" dirty="0" smtClean="0"/>
                <a:t>Της μορφής </a:t>
              </a:r>
              <a:r>
                <a:rPr lang="en-US" sz="1400" b="1" dirty="0" smtClean="0"/>
                <a:t>y=ax)</a:t>
              </a:r>
              <a:r>
                <a:rPr lang="el-GR" sz="1400" b="1" dirty="0" smtClean="0"/>
                <a:t> </a:t>
              </a:r>
              <a:endParaRPr lang="el-GR" sz="1400" b="1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2000" smtClean="0"/>
              <a:t>7</a:t>
            </a:fld>
            <a:r>
              <a:rPr lang="el-GR" sz="2000" dirty="0" smtClean="0"/>
              <a:t>/18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00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Παρακολούθηση </a:t>
            </a:r>
            <a:r>
              <a:rPr lang="el-GR" sz="4000" dirty="0"/>
              <a:t>της κινητικής της υδρόλυσης του οξικού </a:t>
            </a:r>
            <a:r>
              <a:rPr lang="el-GR" sz="4000" dirty="0" smtClean="0"/>
              <a:t>αιθυλεστέρα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915" y="3387074"/>
            <a:ext cx="10725399" cy="332762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/>
              <a:t>Ο προσδιορισμός της συγκέντρωσης του οξικού αιθυλεστέρα, γίνεται μέσω του προσδιορισμού της συγκέντρωσης του παραγόμενου οξικού </a:t>
            </a:r>
            <a:r>
              <a:rPr lang="el-GR" dirty="0" smtClean="0"/>
              <a:t>οξέος</a:t>
            </a:r>
            <a:r>
              <a:rPr lang="en-US" dirty="0" smtClean="0"/>
              <a:t>, </a:t>
            </a:r>
            <a:r>
              <a:rPr lang="el-GR" dirty="0" smtClean="0"/>
              <a:t>η οποία προσδιορίζεται </a:t>
            </a:r>
            <a:r>
              <a:rPr lang="el-GR" dirty="0"/>
              <a:t>μέσω </a:t>
            </a:r>
            <a:r>
              <a:rPr lang="el-GR" dirty="0">
                <a:solidFill>
                  <a:srgbClr val="99CC00"/>
                </a:solidFill>
              </a:rPr>
              <a:t>τιτλοδότησης με διάλυμα </a:t>
            </a:r>
            <a:r>
              <a:rPr lang="el-GR" dirty="0" smtClean="0">
                <a:solidFill>
                  <a:srgbClr val="99CC00"/>
                </a:solidFill>
              </a:rPr>
              <a:t>ισχυρής βάσης (ΝαΟΗ) γνωστής </a:t>
            </a:r>
            <a:r>
              <a:rPr lang="el-GR" dirty="0">
                <a:solidFill>
                  <a:srgbClr val="99CC00"/>
                </a:solidFill>
              </a:rPr>
              <a:t>συγκέντρωσης, C</a:t>
            </a:r>
            <a:r>
              <a:rPr lang="el-GR" baseline="-25000" dirty="0">
                <a:solidFill>
                  <a:srgbClr val="99CC00"/>
                </a:solidFill>
              </a:rPr>
              <a:t>β</a:t>
            </a:r>
            <a:r>
              <a:rPr lang="el-GR" dirty="0"/>
              <a:t>. </a:t>
            </a:r>
            <a:endParaRPr lang="el-GR" dirty="0" smtClean="0"/>
          </a:p>
          <a:p>
            <a:pPr algn="just">
              <a:lnSpc>
                <a:spcPct val="150000"/>
              </a:lnSpc>
            </a:pPr>
            <a:r>
              <a:rPr lang="el-GR" i="1" dirty="0" smtClean="0"/>
              <a:t>Επειδή </a:t>
            </a:r>
            <a:r>
              <a:rPr lang="el-GR" i="1" dirty="0"/>
              <a:t>όμως η αντίδραση της υδρόλυσης γίνεται σε όξινο περιβάλλον που δημιουργείται με την προσθήκη ενός ισχυρού οξέως (π.χ. </a:t>
            </a:r>
            <a:r>
              <a:rPr lang="el-GR" i="1" dirty="0" err="1"/>
              <a:t>HCl</a:t>
            </a:r>
            <a:r>
              <a:rPr lang="el-GR" i="1" dirty="0"/>
              <a:t>) γνωστής συγκέντρωσης, </a:t>
            </a:r>
            <a:r>
              <a:rPr lang="el-GR" i="1" dirty="0" err="1"/>
              <a:t>C</a:t>
            </a:r>
            <a:r>
              <a:rPr lang="el-GR" i="1" baseline="-25000" dirty="0" err="1"/>
              <a:t>HCl</a:t>
            </a:r>
            <a:r>
              <a:rPr lang="el-GR" i="1" dirty="0"/>
              <a:t>, </a:t>
            </a:r>
            <a:r>
              <a:rPr lang="el-GR" i="1" dirty="0">
                <a:solidFill>
                  <a:srgbClr val="99CC00"/>
                </a:solidFill>
              </a:rPr>
              <a:t>ο όγκος του διαλύματος </a:t>
            </a:r>
            <a:r>
              <a:rPr lang="el-GR" i="1" dirty="0" smtClean="0">
                <a:solidFill>
                  <a:srgbClr val="99CC00"/>
                </a:solidFill>
              </a:rPr>
              <a:t>της βάσης </a:t>
            </a:r>
            <a:r>
              <a:rPr lang="el-GR" i="1" dirty="0">
                <a:solidFill>
                  <a:srgbClr val="99CC00"/>
                </a:solidFill>
              </a:rPr>
              <a:t>που χρειάζεται για την εξουδετέρωση αντιστοιχεί </a:t>
            </a:r>
            <a:r>
              <a:rPr lang="el-GR" i="1" u="sng" dirty="0">
                <a:solidFill>
                  <a:srgbClr val="99CC00"/>
                </a:solidFill>
              </a:rPr>
              <a:t>όχι μόνο στο παραγόμενο οξικό οξύ</a:t>
            </a:r>
            <a:r>
              <a:rPr lang="el-GR" i="1" dirty="0">
                <a:solidFill>
                  <a:srgbClr val="99CC00"/>
                </a:solidFill>
              </a:rPr>
              <a:t> αλλά </a:t>
            </a:r>
            <a:r>
              <a:rPr lang="el-GR" i="1" u="sng" dirty="0">
                <a:solidFill>
                  <a:srgbClr val="99CC00"/>
                </a:solidFill>
              </a:rPr>
              <a:t>και στο </a:t>
            </a:r>
            <a:r>
              <a:rPr lang="el-GR" i="1" u="sng" dirty="0" err="1">
                <a:solidFill>
                  <a:srgbClr val="99CC00"/>
                </a:solidFill>
              </a:rPr>
              <a:t>HCl</a:t>
            </a:r>
            <a:r>
              <a:rPr lang="el-GR" i="1" dirty="0"/>
              <a:t>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77290" y="177303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Θεωρητικό Μέρος</a:t>
            </a:r>
            <a:endParaRPr lang="en-US" i="1" dirty="0">
              <a:solidFill>
                <a:srgbClr val="99CC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68743"/>
              </p:ext>
            </p:extLst>
          </p:nvPr>
        </p:nvGraphicFramePr>
        <p:xfrm>
          <a:off x="3331628" y="2605864"/>
          <a:ext cx="5930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5930640" imgH="482400" progId="Equation.DSMT4">
                  <p:embed/>
                </p:oleObj>
              </mc:Choice>
              <mc:Fallback>
                <p:oleObj name="Equation" r:id="rId3" imgW="5930640" imgH="482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1628" y="2605864"/>
                        <a:ext cx="5930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2000" smtClean="0"/>
              <a:t>8</a:t>
            </a:fld>
            <a:r>
              <a:rPr lang="el-GR" sz="2000" dirty="0" smtClean="0"/>
              <a:t>/18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966847" y="2386739"/>
            <a:ext cx="2092273" cy="843232"/>
            <a:chOff x="5966847" y="2386739"/>
            <a:chExt cx="2092273" cy="843232"/>
          </a:xfrm>
        </p:grpSpPr>
        <p:sp>
          <p:nvSpPr>
            <p:cNvPr id="7" name="Oval 6"/>
            <p:cNvSpPr/>
            <p:nvPr/>
          </p:nvSpPr>
          <p:spPr>
            <a:xfrm>
              <a:off x="5966847" y="2386739"/>
              <a:ext cx="464950" cy="7017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Oval 7"/>
            <p:cNvSpPr/>
            <p:nvPr/>
          </p:nvSpPr>
          <p:spPr>
            <a:xfrm>
              <a:off x="6599696" y="2528246"/>
              <a:ext cx="1459424" cy="7017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906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Παρακολούθηση της </a:t>
            </a:r>
            <a:r>
              <a:rPr lang="el-GR" sz="4000" dirty="0"/>
              <a:t>κινητικής της υδρόλυσης του οξικού αιθυλεστέρα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057" y="2011680"/>
            <a:ext cx="11364685" cy="4683034"/>
          </a:xfrm>
        </p:spPr>
        <p:txBody>
          <a:bodyPr>
            <a:normAutofit fontScale="925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 </a:t>
            </a:r>
            <a:r>
              <a:rPr lang="el-GR" dirty="0"/>
              <a:t>είναι </a:t>
            </a:r>
            <a:r>
              <a:rPr lang="el-GR" dirty="0">
                <a:solidFill>
                  <a:srgbClr val="99CC00"/>
                </a:solidFill>
              </a:rPr>
              <a:t>ο αρχικός όγκος του διαλύματος </a:t>
            </a:r>
            <a:r>
              <a:rPr lang="el-GR" dirty="0"/>
              <a:t>του δείγματος που τιτλοδοτείται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l-GR" baseline="-25000" dirty="0"/>
              <a:t>0</a:t>
            </a:r>
            <a:r>
              <a:rPr lang="el-GR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V</a:t>
            </a:r>
            <a:r>
              <a:rPr lang="en-US" baseline="-25000" dirty="0">
                <a:sym typeface="Symbol" panose="05050102010706020507" pitchFamily="18" charset="2"/>
              </a:rPr>
              <a:t></a:t>
            </a:r>
            <a:r>
              <a:rPr lang="en-US" dirty="0"/>
              <a:t> </a:t>
            </a:r>
            <a:r>
              <a:rPr lang="el-GR" dirty="0" smtClean="0"/>
              <a:t>ο </a:t>
            </a:r>
            <a:r>
              <a:rPr lang="el-GR" dirty="0"/>
              <a:t>απαιτούμενος </a:t>
            </a:r>
            <a:r>
              <a:rPr lang="el-GR" dirty="0">
                <a:solidFill>
                  <a:srgbClr val="99CC00"/>
                </a:solidFill>
              </a:rPr>
              <a:t>όγκος της βάσης </a:t>
            </a:r>
            <a:r>
              <a:rPr lang="el-GR" dirty="0"/>
              <a:t>για την εξουδετέρωση του δείγματος σε </a:t>
            </a:r>
            <a:r>
              <a:rPr lang="el-GR" dirty="0" smtClean="0"/>
              <a:t>χρόνους 0</a:t>
            </a:r>
            <a:r>
              <a:rPr lang="el-GR" dirty="0"/>
              <a:t>, </a:t>
            </a:r>
            <a:r>
              <a:rPr lang="en-US" dirty="0"/>
              <a:t>t </a:t>
            </a:r>
            <a:r>
              <a:rPr lang="el-GR" dirty="0"/>
              <a:t>και </a:t>
            </a:r>
            <a:r>
              <a:rPr lang="el-GR" dirty="0">
                <a:sym typeface="Symbol" panose="05050102010706020507" pitchFamily="18" charset="2"/>
              </a:rPr>
              <a:t></a:t>
            </a:r>
            <a:endParaRPr lang="el-GR" dirty="0"/>
          </a:p>
          <a:p>
            <a:endParaRPr lang="el-GR" i="1" dirty="0">
              <a:solidFill>
                <a:srgbClr val="92D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79253"/>
              </p:ext>
            </p:extLst>
          </p:nvPr>
        </p:nvGraphicFramePr>
        <p:xfrm>
          <a:off x="646111" y="2447107"/>
          <a:ext cx="11001603" cy="3252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0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dirty="0">
                          <a:effectLst/>
                        </a:rPr>
                        <a:t>χρόνος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COOC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COOH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+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Εξίσωση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εξουδετέρωσης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t=0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t=</a:t>
                      </a:r>
                      <a:r>
                        <a:rPr lang="en-US" sz="1800" dirty="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19841"/>
              </p:ext>
            </p:extLst>
          </p:nvPr>
        </p:nvGraphicFramePr>
        <p:xfrm>
          <a:off x="1660872" y="3140343"/>
          <a:ext cx="9986842" cy="781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39">
                  <a:extLst>
                    <a:ext uri="{9D8B030D-6E8A-4147-A177-3AD203B41FA5}">
                      <a16:colId xmlns:a16="http://schemas.microsoft.com/office/drawing/2014/main" val="4167431618"/>
                    </a:ext>
                  </a:extLst>
                </a:gridCol>
                <a:gridCol w="369389">
                  <a:extLst>
                    <a:ext uri="{9D8B030D-6E8A-4147-A177-3AD203B41FA5}">
                      <a16:colId xmlns:a16="http://schemas.microsoft.com/office/drawing/2014/main" val="3459378594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3763026548"/>
                    </a:ext>
                  </a:extLst>
                </a:gridCol>
                <a:gridCol w="620485">
                  <a:extLst>
                    <a:ext uri="{9D8B030D-6E8A-4147-A177-3AD203B41FA5}">
                      <a16:colId xmlns:a16="http://schemas.microsoft.com/office/drawing/2014/main" val="743354634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231868628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4153146993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87611343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937288226"/>
                    </a:ext>
                  </a:extLst>
                </a:gridCol>
              </a:tblGrid>
              <a:tr h="390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 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    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HCl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l-G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(1)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95743"/>
                  </a:ext>
                </a:extLst>
              </a:tr>
              <a:tr h="390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4489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55750"/>
              </p:ext>
            </p:extLst>
          </p:nvPr>
        </p:nvGraphicFramePr>
        <p:xfrm>
          <a:off x="1660872" y="3908121"/>
          <a:ext cx="9986842" cy="88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39">
                  <a:extLst>
                    <a:ext uri="{9D8B030D-6E8A-4147-A177-3AD203B41FA5}">
                      <a16:colId xmlns:a16="http://schemas.microsoft.com/office/drawing/2014/main" val="3932989946"/>
                    </a:ext>
                  </a:extLst>
                </a:gridCol>
                <a:gridCol w="369389">
                  <a:extLst>
                    <a:ext uri="{9D8B030D-6E8A-4147-A177-3AD203B41FA5}">
                      <a16:colId xmlns:a16="http://schemas.microsoft.com/office/drawing/2014/main" val="2472277723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2828025359"/>
                    </a:ext>
                  </a:extLst>
                </a:gridCol>
                <a:gridCol w="620485">
                  <a:extLst>
                    <a:ext uri="{9D8B030D-6E8A-4147-A177-3AD203B41FA5}">
                      <a16:colId xmlns:a16="http://schemas.microsoft.com/office/drawing/2014/main" val="3951474923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3027351565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660187072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29468865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821588325"/>
                    </a:ext>
                  </a:extLst>
                </a:gridCol>
              </a:tblGrid>
              <a:tr h="883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-C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-C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HCl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+(C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l-GR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l-G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1075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13150"/>
              </p:ext>
            </p:extLst>
          </p:nvPr>
        </p:nvGraphicFramePr>
        <p:xfrm>
          <a:off x="1660872" y="4791351"/>
          <a:ext cx="9986842" cy="908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339">
                  <a:extLst>
                    <a:ext uri="{9D8B030D-6E8A-4147-A177-3AD203B41FA5}">
                      <a16:colId xmlns:a16="http://schemas.microsoft.com/office/drawing/2014/main" val="3666437542"/>
                    </a:ext>
                  </a:extLst>
                </a:gridCol>
                <a:gridCol w="369389">
                  <a:extLst>
                    <a:ext uri="{9D8B030D-6E8A-4147-A177-3AD203B41FA5}">
                      <a16:colId xmlns:a16="http://schemas.microsoft.com/office/drawing/2014/main" val="837831434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287609400"/>
                    </a:ext>
                  </a:extLst>
                </a:gridCol>
                <a:gridCol w="620485">
                  <a:extLst>
                    <a:ext uri="{9D8B030D-6E8A-4147-A177-3AD203B41FA5}">
                      <a16:colId xmlns:a16="http://schemas.microsoft.com/office/drawing/2014/main" val="2727655481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1541402226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533541133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17323842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357184863"/>
                    </a:ext>
                  </a:extLst>
                </a:gridCol>
              </a:tblGrid>
              <a:tr h="908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    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      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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HCl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V+C</a:t>
                      </a:r>
                      <a:r>
                        <a:rPr lang="en-US" sz="18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l-G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(3)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88942"/>
                  </a:ext>
                </a:extLst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677290" y="1773038"/>
            <a:ext cx="1077578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l-GR" i="1" dirty="0" smtClean="0">
                <a:solidFill>
                  <a:srgbClr val="99CC00"/>
                </a:solidFill>
              </a:rPr>
              <a:t>Θεωρητικό Μέρος</a:t>
            </a:r>
            <a:endParaRPr lang="en-US" i="1" dirty="0">
              <a:solidFill>
                <a:srgbClr val="99CC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z="2000" smtClean="0"/>
              <a:t>9</a:t>
            </a:fld>
            <a:r>
              <a:rPr lang="el-GR" sz="2000" dirty="0" smtClean="0"/>
              <a:t>/18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1644</Words>
  <Application>Microsoft Office PowerPoint</Application>
  <PresentationFormat>Widescreen</PresentationFormat>
  <Paragraphs>241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3</vt:lpstr>
      <vt:lpstr>Ion</vt:lpstr>
      <vt:lpstr>Equation</vt:lpstr>
      <vt:lpstr>ΕΠΙΔΡΑΣΗ ΤΗΣ ΘΕΡΜΟΚΡΑΣΙΑΣ ΣΤΗ ΣΤΑΘΕΡΑ ΤΑΧΥΤΗΤΑΣ ΑΝΤΙΔΡΑΣΗΣ</vt:lpstr>
      <vt:lpstr>Εξάρτηση της ταχύτητας αντίδρασης από τη θερμοκρασία</vt:lpstr>
      <vt:lpstr>Εξάρτηση της ταχύτητας αντίδρασης από τη θερμοκρασία</vt:lpstr>
      <vt:lpstr>Εξάρτηση της ταχύτητας αντίδρασης από τη θερμοκρασία</vt:lpstr>
      <vt:lpstr>Εξάρτηση της ταχύτητας αντίδρασης από τη θερμοκρασία</vt:lpstr>
      <vt:lpstr>Ερμηνεία παραμέτρων Arrhenius</vt:lpstr>
      <vt:lpstr>Παρακολούθηση της κινητικής της υδρόλυσης του οξικού αιθυλεστέρα </vt:lpstr>
      <vt:lpstr>Παρακολούθηση της κινητικής της υδρόλυσης του οξικού αιθυλεστέρα</vt:lpstr>
      <vt:lpstr>Παρακολούθηση της κινητικής της υδρόλυσης του οξικού αιθυλεστέρα </vt:lpstr>
      <vt:lpstr>Παρακολούθηση της κινητικής της υδρόλυσης του οξικού αιθυλεστέρα </vt:lpstr>
      <vt:lpstr>Παρακολούθηση της κινητικής της υδρόλυσης του οξικού αιθυλεστέρα </vt:lpstr>
      <vt:lpstr>Παρακολούθηση της κινητικής της υδρόλυσης του οξικού αιθυλεστέρα </vt:lpstr>
      <vt:lpstr>Παρακολούθηση της κινητικής της υδρόλυσης του οξικού αιθυλεστέρα </vt:lpstr>
      <vt:lpstr>Παρακολούθηση της κινητικής της υδρόλυσης του οξικού αιθυλεστέρα </vt:lpstr>
      <vt:lpstr>Παρακολούθηση της κινητικής της υδρόλυσης του οξικού αιθυλεστέρα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2014-03-12T10:46:33Z</dcterms:created>
  <dcterms:modified xsi:type="dcterms:W3CDTF">2020-06-02T09:37:32Z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